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72" r:id="rId5"/>
    <p:sldId id="261" r:id="rId6"/>
    <p:sldId id="263" r:id="rId7"/>
    <p:sldId id="264" r:id="rId8"/>
    <p:sldId id="265" r:id="rId9"/>
    <p:sldId id="266" r:id="rId10"/>
    <p:sldId id="273" r:id="rId11"/>
    <p:sldId id="267" r:id="rId12"/>
    <p:sldId id="268" r:id="rId13"/>
    <p:sldId id="269" r:id="rId14"/>
    <p:sldId id="270" r:id="rId15"/>
    <p:sldId id="271" r:id="rId16"/>
    <p:sldId id="274" r:id="rId1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00E46F-95EE-483F-AC25-D78ED29BEEAD}" type="datetimeFigureOut">
              <a:rPr lang="id-ID" smtClean="0"/>
              <a:t>05/08/2023</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1F27FE-1692-422C-9468-620A20D47728}" type="slidenum">
              <a:rPr lang="id-ID" smtClean="0"/>
              <a:t>‹#›</a:t>
            </a:fld>
            <a:endParaRPr lang="id-ID"/>
          </a:p>
        </p:txBody>
      </p:sp>
    </p:spTree>
    <p:extLst>
      <p:ext uri="{BB962C8B-B14F-4D97-AF65-F5344CB8AC3E}">
        <p14:creationId xmlns:p14="http://schemas.microsoft.com/office/powerpoint/2010/main" val="2536387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8B1F27FE-1692-422C-9468-620A20D47728}" type="slidenum">
              <a:rPr lang="id-ID" smtClean="0"/>
              <a:t>9</a:t>
            </a:fld>
            <a:endParaRPr lang="id-ID"/>
          </a:p>
        </p:txBody>
      </p:sp>
    </p:spTree>
    <p:extLst>
      <p:ext uri="{BB962C8B-B14F-4D97-AF65-F5344CB8AC3E}">
        <p14:creationId xmlns:p14="http://schemas.microsoft.com/office/powerpoint/2010/main" val="3669802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DFBD22-40E9-41E1-A46D-1C4D29B765BE}" type="datetimeFigureOut">
              <a:rPr lang="id-ID" smtClean="0"/>
              <a:t>05/08/2023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88C8A7-6FB6-494B-9DC8-791CA535174D}" type="slidenum">
              <a:rPr lang="id-ID" smtClean="0"/>
              <a:t>‹#›</a:t>
            </a:fld>
            <a:endParaRPr lang="id-ID"/>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FBD22-40E9-41E1-A46D-1C4D29B765BE}" type="datetimeFigureOut">
              <a:rPr lang="id-ID" smtClean="0"/>
              <a:t>05/08/2023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88C8A7-6FB6-494B-9DC8-791CA535174D}"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DFBD22-40E9-41E1-A46D-1C4D29B765BE}" type="datetimeFigureOut">
              <a:rPr lang="id-ID" smtClean="0"/>
              <a:t>05/08/2023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88C8A7-6FB6-494B-9DC8-791CA535174D}" type="slidenum">
              <a:rPr lang="id-ID" smtClean="0"/>
              <a:t>‹#›</a:t>
            </a:fld>
            <a:endParaRPr lang="id-ID"/>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DFBD22-40E9-41E1-A46D-1C4D29B765BE}" type="datetimeFigureOut">
              <a:rPr lang="id-ID" smtClean="0"/>
              <a:t>05/08/2023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588C8A7-6FB6-494B-9DC8-791CA535174D}"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DFBD22-40E9-41E1-A46D-1C4D29B765BE}" type="datetimeFigureOut">
              <a:rPr lang="id-ID" smtClean="0"/>
              <a:t>05/08/2023</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588C8A7-6FB6-494B-9DC8-791CA535174D}" type="slidenum">
              <a:rPr lang="id-ID" smtClean="0"/>
              <a:t>‹#›</a:t>
            </a:fld>
            <a:endParaRPr lang="id-ID"/>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DFBD22-40E9-41E1-A46D-1C4D29B765BE}" type="datetimeFigureOut">
              <a:rPr lang="id-ID" smtClean="0"/>
              <a:t>05/08/2023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588C8A7-6FB6-494B-9DC8-791CA535174D}"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FBD22-40E9-41E1-A46D-1C4D29B765BE}" type="datetimeFigureOut">
              <a:rPr lang="id-ID" smtClean="0"/>
              <a:t>05/08/2023</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588C8A7-6FB6-494B-9DC8-791CA535174D}"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FBD22-40E9-41E1-A46D-1C4D29B765BE}" type="datetimeFigureOut">
              <a:rPr lang="id-ID" smtClean="0"/>
              <a:t>05/08/2023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588C8A7-6FB6-494B-9DC8-791CA535174D}" type="slidenum">
              <a:rPr lang="id-ID" smtClean="0"/>
              <a:t>‹#›</a:t>
            </a:fld>
            <a:endParaRPr lang="id-ID"/>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FBD22-40E9-41E1-A46D-1C4D29B765BE}" type="datetimeFigureOut">
              <a:rPr lang="id-ID" smtClean="0"/>
              <a:t>05/08/2023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588C8A7-6FB6-494B-9DC8-791CA535174D}"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FBD22-40E9-41E1-A46D-1C4D29B765BE}" type="datetimeFigureOut">
              <a:rPr lang="id-ID" smtClean="0"/>
              <a:t>05/08/2023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88C8A7-6FB6-494B-9DC8-791CA535174D}"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DFBD22-40E9-41E1-A46D-1C4D29B765BE}" type="datetimeFigureOut">
              <a:rPr lang="id-ID" smtClean="0"/>
              <a:t>05/08/2023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88C8A7-6FB6-494B-9DC8-791CA535174D}"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8DFBD22-40E9-41E1-A46D-1C4D29B765BE}" type="datetimeFigureOut">
              <a:rPr lang="id-ID" smtClean="0"/>
              <a:t>05/08/2023</a:t>
            </a:fld>
            <a:endParaRPr lang="id-ID"/>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d-ID"/>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588C8A7-6FB6-494B-9DC8-791CA535174D}"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z="4400" dirty="0" smtClean="0"/>
              <a:t>Sistem pemerintahan</a:t>
            </a:r>
            <a:endParaRPr lang="id-ID" sz="4400" dirty="0"/>
          </a:p>
        </p:txBody>
      </p:sp>
      <p:sp>
        <p:nvSpPr>
          <p:cNvPr id="3" name="Subtitle 2"/>
          <p:cNvSpPr>
            <a:spLocks noGrp="1"/>
          </p:cNvSpPr>
          <p:nvPr>
            <p:ph type="subTitle" idx="1"/>
          </p:nvPr>
        </p:nvSpPr>
        <p:spPr/>
        <p:txBody>
          <a:bodyPr/>
          <a:lstStyle/>
          <a:p>
            <a:r>
              <a:rPr lang="id-ID" dirty="0" smtClean="0"/>
              <a:t>Ahmad Raudoh, S.Hum</a:t>
            </a:r>
            <a:endParaRPr lang="id-ID" dirty="0"/>
          </a:p>
        </p:txBody>
      </p:sp>
    </p:spTree>
    <p:extLst>
      <p:ext uri="{BB962C8B-B14F-4D97-AF65-F5344CB8AC3E}">
        <p14:creationId xmlns:p14="http://schemas.microsoft.com/office/powerpoint/2010/main" val="1406600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Desa dan Kelurahan</a:t>
            </a:r>
            <a:endParaRPr lang="id-ID" dirty="0"/>
          </a:p>
        </p:txBody>
      </p:sp>
      <p:sp>
        <p:nvSpPr>
          <p:cNvPr id="3" name="Content Placeholder 2"/>
          <p:cNvSpPr>
            <a:spLocks noGrp="1"/>
          </p:cNvSpPr>
          <p:nvPr>
            <p:ph idx="1"/>
          </p:nvPr>
        </p:nvSpPr>
        <p:spPr/>
        <p:txBody>
          <a:bodyPr>
            <a:normAutofit fontScale="92500" lnSpcReduction="20000"/>
          </a:bodyPr>
          <a:lstStyle/>
          <a:p>
            <a:pPr marL="0" indent="0" algn="just">
              <a:buNone/>
            </a:pPr>
            <a:r>
              <a:rPr lang="id-ID" b="1" dirty="0" smtClean="0"/>
              <a:t>Pengertian Desa</a:t>
            </a:r>
          </a:p>
          <a:p>
            <a:pPr algn="just"/>
            <a:r>
              <a:rPr lang="id-ID" dirty="0" smtClean="0"/>
              <a:t>Secara </a:t>
            </a:r>
            <a:r>
              <a:rPr lang="id-ID" dirty="0"/>
              <a:t>etimologi kata desa berasal dari bahasa </a:t>
            </a:r>
            <a:r>
              <a:rPr lang="id-ID" b="1" dirty="0"/>
              <a:t>sansekerta</a:t>
            </a:r>
            <a:r>
              <a:rPr lang="id-ID" dirty="0"/>
              <a:t>, yaitu </a:t>
            </a:r>
            <a:r>
              <a:rPr lang="id-ID" b="1" dirty="0"/>
              <a:t>deca</a:t>
            </a:r>
            <a:r>
              <a:rPr lang="id-ID" dirty="0"/>
              <a:t> yang </a:t>
            </a:r>
            <a:r>
              <a:rPr lang="id-ID" b="1" dirty="0"/>
              <a:t>berarti tanah air</a:t>
            </a:r>
            <a:r>
              <a:rPr lang="id-ID" dirty="0"/>
              <a:t>, </a:t>
            </a:r>
            <a:r>
              <a:rPr lang="id-ID" b="1" dirty="0"/>
              <a:t>tanah asal, atau tanah kelahiran</a:t>
            </a:r>
            <a:r>
              <a:rPr lang="id-ID" dirty="0" smtClean="0"/>
              <a:t>. </a:t>
            </a:r>
          </a:p>
          <a:p>
            <a:pPr algn="just"/>
            <a:r>
              <a:rPr lang="id-ID" dirty="0" smtClean="0"/>
              <a:t>Desa </a:t>
            </a:r>
            <a:r>
              <a:rPr lang="id-ID" dirty="0"/>
              <a:t>adalah kesatuan masyarakat hukum yang memiliki kewewenangan untuk mengurus rumah tangganya berdasarkan hak asal-usul dan adat istiadat yang diakui dalam Pemerintahan Nasional dan berada di Daerah Kabupaten</a:t>
            </a:r>
            <a:r>
              <a:rPr lang="id-ID" dirty="0" smtClean="0"/>
              <a:t>.</a:t>
            </a:r>
          </a:p>
          <a:p>
            <a:pPr algn="just"/>
            <a:endParaRPr lang="id-ID" dirty="0" smtClean="0"/>
          </a:p>
          <a:p>
            <a:pPr marL="0" indent="0">
              <a:buNone/>
            </a:pPr>
            <a:r>
              <a:rPr lang="id-ID" b="1" dirty="0"/>
              <a:t>Pengertian Kelurahan</a:t>
            </a:r>
          </a:p>
          <a:p>
            <a:pPr algn="just"/>
            <a:r>
              <a:rPr lang="id-ID" dirty="0"/>
              <a:t>Kelurahan adalah pembagian </a:t>
            </a:r>
            <a:r>
              <a:rPr lang="id-ID" b="1" dirty="0"/>
              <a:t>wilayah administratif</a:t>
            </a:r>
            <a:r>
              <a:rPr lang="id-ID" dirty="0"/>
              <a:t> di Indonesia setelah </a:t>
            </a:r>
            <a:r>
              <a:rPr lang="id-ID" b="1" dirty="0"/>
              <a:t>kecamatan</a:t>
            </a:r>
            <a:r>
              <a:rPr lang="id-ID" dirty="0"/>
              <a:t>. Kelurahan merupakan wilayah kerja lurah sebagai perangkat daerah kota. Kelurahan dipimpin oleh seorang </a:t>
            </a:r>
            <a:r>
              <a:rPr lang="id-ID" b="1" dirty="0"/>
              <a:t>lurah</a:t>
            </a:r>
            <a:r>
              <a:rPr lang="id-ID" dirty="0"/>
              <a:t> yang berstatus sebagai Pegawai Negeri Sipil. Kelurahan merupakan unit pemerintahan terkecil setingkat dengan desa.</a:t>
            </a:r>
          </a:p>
          <a:p>
            <a:pPr algn="just"/>
            <a:endParaRPr lang="id-ID" dirty="0"/>
          </a:p>
        </p:txBody>
      </p:sp>
    </p:spTree>
    <p:extLst>
      <p:ext uri="{BB962C8B-B14F-4D97-AF65-F5344CB8AC3E}">
        <p14:creationId xmlns:p14="http://schemas.microsoft.com/office/powerpoint/2010/main" val="3098596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28320"/>
          </a:xfrm>
        </p:spPr>
        <p:txBody>
          <a:bodyPr>
            <a:normAutofit fontScale="92500"/>
          </a:bodyPr>
          <a:lstStyle/>
          <a:p>
            <a:pPr marL="0" indent="0" algn="just">
              <a:buNone/>
            </a:pPr>
            <a:r>
              <a:rPr lang="id-ID" b="1" dirty="0" smtClean="0"/>
              <a:t>Persamaan Desa dan Kelurahan</a:t>
            </a:r>
          </a:p>
          <a:p>
            <a:pPr marL="457200" indent="-457200" algn="just">
              <a:buFont typeface="+mj-lt"/>
              <a:buAutoNum type="arabicPeriod"/>
            </a:pPr>
            <a:r>
              <a:rPr lang="id-ID" b="1" dirty="0" smtClean="0"/>
              <a:t>Persamaan</a:t>
            </a:r>
            <a:r>
              <a:rPr lang="id-ID" dirty="0" smtClean="0"/>
              <a:t> dari desa dan Kelurahan adalah merupakan bagian </a:t>
            </a:r>
            <a:r>
              <a:rPr lang="id-ID" b="1" dirty="0"/>
              <a:t>wilayah administratif</a:t>
            </a:r>
            <a:r>
              <a:rPr lang="id-ID" dirty="0"/>
              <a:t> di Indonesia setelah </a:t>
            </a:r>
            <a:r>
              <a:rPr lang="id-ID" b="1" dirty="0" smtClean="0"/>
              <a:t>kecamatan.</a:t>
            </a:r>
          </a:p>
          <a:p>
            <a:pPr algn="just"/>
            <a:endParaRPr lang="id-ID" b="1" dirty="0"/>
          </a:p>
          <a:p>
            <a:pPr marL="0" indent="0">
              <a:buNone/>
            </a:pPr>
            <a:r>
              <a:rPr lang="id-ID" b="1" dirty="0"/>
              <a:t>Perbedaan Desa dan Kelurahan</a:t>
            </a:r>
          </a:p>
          <a:p>
            <a:pPr marL="457200" indent="-457200" algn="just">
              <a:buAutoNum type="arabicPeriod"/>
            </a:pPr>
            <a:r>
              <a:rPr lang="id-ID" dirty="0"/>
              <a:t>Desa umumnya dipimpin oleh seorang </a:t>
            </a:r>
            <a:r>
              <a:rPr lang="id-ID" b="1" dirty="0"/>
              <a:t>kepala desa</a:t>
            </a:r>
            <a:r>
              <a:rPr lang="id-ID" dirty="0"/>
              <a:t> yang </a:t>
            </a:r>
            <a:r>
              <a:rPr lang="id-ID" dirty="0" smtClean="0"/>
              <a:t>dipilih melalui </a:t>
            </a:r>
            <a:r>
              <a:rPr lang="id-ID" b="1" dirty="0" smtClean="0"/>
              <a:t>pemilihan kepala desa (Pilkades). </a:t>
            </a:r>
            <a:r>
              <a:rPr lang="id-ID" dirty="0" smtClean="0"/>
              <a:t>Sementara</a:t>
            </a:r>
            <a:r>
              <a:rPr lang="id-ID" dirty="0"/>
              <a:t>, kelurahan </a:t>
            </a:r>
            <a:r>
              <a:rPr lang="id-ID" dirty="0" smtClean="0"/>
              <a:t>umumnya dipimpin </a:t>
            </a:r>
            <a:r>
              <a:rPr lang="id-ID" dirty="0"/>
              <a:t>oleh seorang </a:t>
            </a:r>
            <a:r>
              <a:rPr lang="id-ID" b="1" dirty="0"/>
              <a:t>lurah</a:t>
            </a:r>
            <a:r>
              <a:rPr lang="id-ID" dirty="0"/>
              <a:t> yang ditunjuk langsung </a:t>
            </a:r>
            <a:r>
              <a:rPr lang="id-ID" dirty="0" smtClean="0"/>
              <a:t>oleh </a:t>
            </a:r>
            <a:r>
              <a:rPr lang="id-ID" b="1" dirty="0" smtClean="0"/>
              <a:t>bupati </a:t>
            </a:r>
            <a:r>
              <a:rPr lang="id-ID" b="1" dirty="0"/>
              <a:t>atau walikota </a:t>
            </a:r>
            <a:r>
              <a:rPr lang="id-ID" dirty="0"/>
              <a:t>setempat.</a:t>
            </a:r>
          </a:p>
          <a:p>
            <a:pPr marL="457200" indent="-457200" algn="just">
              <a:buAutoNum type="arabicPeriod"/>
            </a:pPr>
            <a:endParaRPr lang="id-ID" dirty="0"/>
          </a:p>
          <a:p>
            <a:pPr marL="457200" indent="-457200" algn="just">
              <a:buAutoNum type="arabicPeriod"/>
            </a:pPr>
            <a:r>
              <a:rPr lang="id-ID" b="1" dirty="0"/>
              <a:t>Desa</a:t>
            </a:r>
            <a:r>
              <a:rPr lang="id-ID" dirty="0"/>
              <a:t> bersifat </a:t>
            </a:r>
            <a:r>
              <a:rPr lang="id-ID" b="1" dirty="0"/>
              <a:t>otonom</a:t>
            </a:r>
            <a:r>
              <a:rPr lang="id-ID" dirty="0"/>
              <a:t> (menyelenggarakan urusan pemerintahan sendiri) sedangkan </a:t>
            </a:r>
            <a:r>
              <a:rPr lang="id-ID" b="1" dirty="0"/>
              <a:t>kelurahan</a:t>
            </a:r>
            <a:r>
              <a:rPr lang="id-ID" dirty="0"/>
              <a:t> pemerintahannya dilaksanakan berdasarkan </a:t>
            </a:r>
            <a:r>
              <a:rPr lang="id-ID" b="1" dirty="0"/>
              <a:t>peraturan daerah yang berpedoman pada peraturan pemerintah</a:t>
            </a:r>
            <a:r>
              <a:rPr lang="id-ID" dirty="0" smtClean="0"/>
              <a:t>.</a:t>
            </a:r>
            <a:endParaRPr lang="id-ID" dirty="0"/>
          </a:p>
        </p:txBody>
      </p:sp>
    </p:spTree>
    <p:extLst>
      <p:ext uri="{BB962C8B-B14F-4D97-AF65-F5344CB8AC3E}">
        <p14:creationId xmlns:p14="http://schemas.microsoft.com/office/powerpoint/2010/main" val="33061625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548680"/>
            <a:ext cx="4906888" cy="663352"/>
          </a:xfrm>
        </p:spPr>
        <p:txBody>
          <a:bodyPr>
            <a:normAutofit fontScale="90000"/>
          </a:bodyPr>
          <a:lstStyle/>
          <a:p>
            <a:pPr algn="ctr"/>
            <a:r>
              <a:rPr lang="id-ID" dirty="0" smtClean="0"/>
              <a:t>Sekilas Soal....</a:t>
            </a:r>
            <a:endParaRPr lang="id-ID" dirty="0"/>
          </a:p>
        </p:txBody>
      </p:sp>
      <p:sp>
        <p:nvSpPr>
          <p:cNvPr id="3" name="Content Placeholder 2"/>
          <p:cNvSpPr>
            <a:spLocks noGrp="1"/>
          </p:cNvSpPr>
          <p:nvPr>
            <p:ph idx="1"/>
          </p:nvPr>
        </p:nvSpPr>
        <p:spPr>
          <a:xfrm>
            <a:off x="457200" y="1268760"/>
            <a:ext cx="8229600" cy="5208240"/>
          </a:xfrm>
        </p:spPr>
        <p:txBody>
          <a:bodyPr>
            <a:normAutofit lnSpcReduction="10000"/>
          </a:bodyPr>
          <a:lstStyle/>
          <a:p>
            <a:pPr marL="0" indent="0">
              <a:buNone/>
            </a:pPr>
            <a:r>
              <a:rPr lang="id-ID" sz="1500" dirty="0" smtClean="0"/>
              <a:t>1. Kata Desa diambil dari bahasa Sansaerta yaitu </a:t>
            </a:r>
            <a:r>
              <a:rPr lang="id-ID" sz="1500" i="1" dirty="0" smtClean="0"/>
              <a:t>Deca </a:t>
            </a:r>
            <a:r>
              <a:rPr lang="id-ID" sz="1500" dirty="0" smtClean="0"/>
              <a:t>yang artinya...</a:t>
            </a:r>
          </a:p>
          <a:p>
            <a:pPr marL="0" indent="0">
              <a:buNone/>
            </a:pPr>
            <a:r>
              <a:rPr lang="id-ID" sz="1500" dirty="0" smtClean="0"/>
              <a:t>A. Tanah Air		B. Tanah Leluhur</a:t>
            </a:r>
          </a:p>
          <a:p>
            <a:pPr marL="0" indent="0">
              <a:buNone/>
            </a:pPr>
            <a:r>
              <a:rPr lang="id-ID" sz="1500" dirty="0" smtClean="0"/>
              <a:t>C. Tanah Asing		D. Tanah Administratif</a:t>
            </a:r>
          </a:p>
          <a:p>
            <a:pPr marL="0" indent="0">
              <a:buNone/>
            </a:pPr>
            <a:endParaRPr lang="id-ID" sz="1500" dirty="0" smtClean="0"/>
          </a:p>
          <a:p>
            <a:pPr marL="0" indent="0">
              <a:buNone/>
            </a:pPr>
            <a:r>
              <a:rPr lang="id-ID" sz="1500" dirty="0" smtClean="0"/>
              <a:t>2. </a:t>
            </a:r>
            <a:r>
              <a:rPr lang="id-ID" sz="1500" dirty="0"/>
              <a:t>Kelurahan adalah pembagian wilayah administratif di Indonesia setelah </a:t>
            </a:r>
            <a:r>
              <a:rPr lang="id-ID" sz="1500" dirty="0" smtClean="0"/>
              <a:t>kecamatan. Kelurahan dipimpin oleh..</a:t>
            </a:r>
          </a:p>
          <a:p>
            <a:pPr marL="0" indent="0">
              <a:buNone/>
            </a:pPr>
            <a:r>
              <a:rPr lang="id-ID" sz="1500" dirty="0" smtClean="0"/>
              <a:t>A. Kades			B. Camat</a:t>
            </a:r>
          </a:p>
          <a:p>
            <a:pPr marL="0" indent="0">
              <a:buNone/>
            </a:pPr>
            <a:r>
              <a:rPr lang="id-ID" sz="1500" dirty="0" smtClean="0"/>
              <a:t>C. Lurah			D. Sekertaris</a:t>
            </a:r>
          </a:p>
          <a:p>
            <a:pPr marL="0" indent="0">
              <a:buNone/>
            </a:pPr>
            <a:endParaRPr lang="id-ID" sz="1500" dirty="0" smtClean="0"/>
          </a:p>
          <a:p>
            <a:pPr marL="0" indent="0">
              <a:buNone/>
            </a:pPr>
            <a:r>
              <a:rPr lang="id-ID" sz="1500" dirty="0" smtClean="0"/>
              <a:t>3. Desa bersifat otonom yang artinya adalah...</a:t>
            </a:r>
          </a:p>
          <a:p>
            <a:pPr marL="0" indent="0">
              <a:buNone/>
            </a:pPr>
            <a:r>
              <a:rPr lang="id-ID" sz="1500" dirty="0" smtClean="0"/>
              <a:t>A. Mengatur negara  		 B. Pemerintah yang sah</a:t>
            </a:r>
          </a:p>
          <a:p>
            <a:pPr marL="0" indent="0">
              <a:buNone/>
            </a:pPr>
            <a:r>
              <a:rPr lang="id-ID" sz="1500" dirty="0" smtClean="0"/>
              <a:t>C. Diatur Negara		 D. Penyelenggaraan Pemerintahan Sendiri</a:t>
            </a:r>
            <a:endParaRPr lang="id-ID" dirty="0"/>
          </a:p>
          <a:p>
            <a:pPr marL="0" indent="0">
              <a:buNone/>
            </a:pPr>
            <a:endParaRPr lang="id-ID" sz="1500" dirty="0" smtClean="0"/>
          </a:p>
          <a:p>
            <a:pPr marL="0" indent="0">
              <a:buNone/>
            </a:pPr>
            <a:r>
              <a:rPr lang="id-ID" sz="1500" dirty="0" smtClean="0"/>
              <a:t>4. Pemilihan pemimpin di desa disebut...</a:t>
            </a:r>
          </a:p>
          <a:p>
            <a:pPr marL="0" indent="0">
              <a:buNone/>
            </a:pPr>
            <a:r>
              <a:rPr lang="id-ID" sz="1500" dirty="0" smtClean="0"/>
              <a:t>A. Pilkades		B. Pilpres</a:t>
            </a:r>
          </a:p>
          <a:p>
            <a:pPr marL="0" indent="0">
              <a:buNone/>
            </a:pPr>
            <a:r>
              <a:rPr lang="id-ID" sz="1500" dirty="0" smtClean="0"/>
              <a:t>C. Pilkada			D. Pemilu</a:t>
            </a:r>
          </a:p>
          <a:p>
            <a:pPr marL="0" indent="0">
              <a:buNone/>
            </a:pPr>
            <a:endParaRPr lang="id-ID" sz="1500" dirty="0"/>
          </a:p>
          <a:p>
            <a:pPr marL="0" indent="0">
              <a:buNone/>
            </a:pPr>
            <a:r>
              <a:rPr lang="id-ID" sz="1500" dirty="0" smtClean="0"/>
              <a:t>5.  Dalam menjalankan sebuah pemerintahan, kelurahan berpedoman pada...</a:t>
            </a:r>
          </a:p>
          <a:p>
            <a:pPr marL="0" indent="0">
              <a:buNone/>
            </a:pPr>
            <a:r>
              <a:rPr lang="id-ID" sz="1500" dirty="0" smtClean="0"/>
              <a:t>A. Adat setempat		B.  Peraturan Pemerintah</a:t>
            </a:r>
          </a:p>
          <a:p>
            <a:pPr marL="0" indent="0">
              <a:buNone/>
            </a:pPr>
            <a:r>
              <a:rPr lang="id-ID" sz="1500" dirty="0" smtClean="0"/>
              <a:t>C. Keputusan bersama	D. Pemuka Agama</a:t>
            </a:r>
          </a:p>
        </p:txBody>
      </p:sp>
    </p:spTree>
    <p:extLst>
      <p:ext uri="{BB962C8B-B14F-4D97-AF65-F5344CB8AC3E}">
        <p14:creationId xmlns:p14="http://schemas.microsoft.com/office/powerpoint/2010/main" val="1375428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95536" y="548680"/>
            <a:ext cx="2952328" cy="93610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b="1" dirty="0"/>
              <a:t>Kepala </a:t>
            </a:r>
            <a:r>
              <a:rPr lang="id-ID" b="1" dirty="0" smtClean="0"/>
              <a:t>Desa</a:t>
            </a:r>
            <a:endParaRPr lang="id-ID" b="1" dirty="0"/>
          </a:p>
        </p:txBody>
      </p:sp>
      <p:cxnSp>
        <p:nvCxnSpPr>
          <p:cNvPr id="7" name="Straight Arrow Connector 6"/>
          <p:cNvCxnSpPr/>
          <p:nvPr/>
        </p:nvCxnSpPr>
        <p:spPr>
          <a:xfrm flipH="1">
            <a:off x="1871700" y="1429257"/>
            <a:ext cx="4263" cy="4155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51520" y="1862628"/>
            <a:ext cx="3960440" cy="172819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marL="457200" indent="-457200" algn="just">
              <a:buFont typeface="+mj-lt"/>
              <a:buAutoNum type="arabicPeriod"/>
            </a:pPr>
            <a:r>
              <a:rPr lang="id-ID" sz="1400" dirty="0"/>
              <a:t>Menyelenggarakan Pemerintahan Desa</a:t>
            </a:r>
          </a:p>
          <a:p>
            <a:pPr marL="457200" indent="-457200" algn="just">
              <a:buFont typeface="+mj-lt"/>
              <a:buAutoNum type="arabicPeriod"/>
            </a:pPr>
            <a:r>
              <a:rPr lang="id-ID" sz="1400" dirty="0"/>
              <a:t>Melaksanakan pembangunan</a:t>
            </a:r>
          </a:p>
          <a:p>
            <a:pPr marL="457200" indent="-457200" algn="just">
              <a:buFont typeface="+mj-lt"/>
              <a:buAutoNum type="arabicPeriod"/>
            </a:pPr>
            <a:r>
              <a:rPr lang="id-ID" sz="1400" dirty="0"/>
              <a:t>Pembinaan kemasyarakatan</a:t>
            </a:r>
          </a:p>
          <a:p>
            <a:pPr marL="457200" indent="-457200" algn="just">
              <a:buFont typeface="+mj-lt"/>
              <a:buAutoNum type="arabicPeriod"/>
            </a:pPr>
            <a:r>
              <a:rPr lang="id-ID" sz="1400" dirty="0"/>
              <a:t>Pemberdayaan masyarakat, </a:t>
            </a:r>
          </a:p>
          <a:p>
            <a:pPr marL="457200" indent="-457200" algn="just">
              <a:buFont typeface="+mj-lt"/>
              <a:buAutoNum type="arabicPeriod"/>
            </a:pPr>
            <a:r>
              <a:rPr lang="id-ID" sz="1400" dirty="0"/>
              <a:t>Penjaga hubungan kemitraan dengan lembaga masyarakat dan lembaga lainnya</a:t>
            </a:r>
            <a:r>
              <a:rPr lang="id-ID" sz="1400" dirty="0" smtClean="0"/>
              <a:t>.</a:t>
            </a:r>
            <a:endParaRPr lang="id-ID" sz="1400" dirty="0"/>
          </a:p>
        </p:txBody>
      </p:sp>
      <p:cxnSp>
        <p:nvCxnSpPr>
          <p:cNvPr id="10" name="Straight Arrow Connector 9"/>
          <p:cNvCxnSpPr/>
          <p:nvPr/>
        </p:nvCxnSpPr>
        <p:spPr>
          <a:xfrm>
            <a:off x="3435668" y="1023362"/>
            <a:ext cx="1568380" cy="6136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5012305" y="1484784"/>
            <a:ext cx="2448272" cy="100811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b="1" dirty="0"/>
              <a:t>Sekretaris </a:t>
            </a:r>
            <a:r>
              <a:rPr lang="id-ID" b="1" dirty="0" smtClean="0"/>
              <a:t>Desa</a:t>
            </a:r>
            <a:endParaRPr lang="id-ID" b="1" dirty="0"/>
          </a:p>
        </p:txBody>
      </p:sp>
      <p:sp>
        <p:nvSpPr>
          <p:cNvPr id="12" name="Rectangle 11"/>
          <p:cNvSpPr/>
          <p:nvPr/>
        </p:nvSpPr>
        <p:spPr>
          <a:xfrm>
            <a:off x="4319972" y="3068960"/>
            <a:ext cx="3672408" cy="172819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marL="342900" indent="-342900">
              <a:buAutoNum type="arabicPeriod"/>
            </a:pPr>
            <a:r>
              <a:rPr lang="id-ID" sz="1500" dirty="0" smtClean="0"/>
              <a:t>Melaksanakan </a:t>
            </a:r>
            <a:r>
              <a:rPr lang="id-ID" sz="1500" dirty="0"/>
              <a:t>urusan </a:t>
            </a:r>
            <a:r>
              <a:rPr lang="id-ID" sz="1500" dirty="0" smtClean="0"/>
              <a:t>ketatausahaan</a:t>
            </a:r>
          </a:p>
          <a:p>
            <a:pPr marL="342900" indent="-342900">
              <a:buAutoNum type="arabicPeriod"/>
            </a:pPr>
            <a:r>
              <a:rPr lang="id-ID" sz="1500" dirty="0"/>
              <a:t>Melaksanakan urusan </a:t>
            </a:r>
            <a:r>
              <a:rPr lang="id-ID" sz="1500" dirty="0" smtClean="0"/>
              <a:t>umum</a:t>
            </a:r>
          </a:p>
          <a:p>
            <a:pPr marL="342900" indent="-342900">
              <a:buAutoNum type="arabicPeriod"/>
            </a:pPr>
            <a:r>
              <a:rPr lang="id-ID" sz="1500" dirty="0"/>
              <a:t>Melaksanakan urusan </a:t>
            </a:r>
            <a:r>
              <a:rPr lang="id-ID" sz="1500" dirty="0" smtClean="0"/>
              <a:t>keuangan</a:t>
            </a:r>
          </a:p>
          <a:p>
            <a:pPr marL="342900" indent="-342900">
              <a:buAutoNum type="arabicPeriod"/>
            </a:pPr>
            <a:r>
              <a:rPr lang="id-ID" sz="1500" dirty="0"/>
              <a:t>Melaksanakan urusan </a:t>
            </a:r>
            <a:r>
              <a:rPr lang="id-ID" sz="1500" dirty="0" smtClean="0"/>
              <a:t>perencanaan</a:t>
            </a:r>
            <a:endParaRPr lang="id-ID" b="1" dirty="0" smtClean="0"/>
          </a:p>
        </p:txBody>
      </p:sp>
      <p:cxnSp>
        <p:nvCxnSpPr>
          <p:cNvPr id="14" name="Straight Arrow Connector 13"/>
          <p:cNvCxnSpPr/>
          <p:nvPr/>
        </p:nvCxnSpPr>
        <p:spPr>
          <a:xfrm>
            <a:off x="6156251" y="2510700"/>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875963" y="3645024"/>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156176" y="4884196"/>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796281" y="5319161"/>
            <a:ext cx="2664296" cy="48610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dirty="0" smtClean="0"/>
              <a:t>Kepala Urusan</a:t>
            </a:r>
            <a:endParaRPr lang="id-ID" dirty="0"/>
          </a:p>
        </p:txBody>
      </p:sp>
      <p:sp>
        <p:nvSpPr>
          <p:cNvPr id="25" name="Rectangle 24"/>
          <p:cNvSpPr/>
          <p:nvPr/>
        </p:nvSpPr>
        <p:spPr>
          <a:xfrm>
            <a:off x="773578" y="4151163"/>
            <a:ext cx="2196244" cy="50405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dirty="0" smtClean="0"/>
              <a:t>Kepala Seksi-seksi</a:t>
            </a:r>
            <a:endParaRPr lang="id-ID" dirty="0"/>
          </a:p>
        </p:txBody>
      </p:sp>
      <p:sp>
        <p:nvSpPr>
          <p:cNvPr id="26" name="Rectangle 25"/>
          <p:cNvSpPr/>
          <p:nvPr/>
        </p:nvSpPr>
        <p:spPr>
          <a:xfrm>
            <a:off x="611560" y="5301208"/>
            <a:ext cx="2520280" cy="50405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dirty="0" smtClean="0"/>
              <a:t>Kepala Dusun</a:t>
            </a:r>
            <a:endParaRPr lang="id-ID" dirty="0"/>
          </a:p>
        </p:txBody>
      </p:sp>
      <p:cxnSp>
        <p:nvCxnSpPr>
          <p:cNvPr id="27" name="Straight Arrow Connector 26"/>
          <p:cNvCxnSpPr/>
          <p:nvPr/>
        </p:nvCxnSpPr>
        <p:spPr>
          <a:xfrm>
            <a:off x="1873831" y="4797152"/>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4932040" y="503096"/>
            <a:ext cx="3672408" cy="6375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Struktur Kepemerintahan Desa</a:t>
            </a:r>
            <a:endParaRPr lang="id-ID" dirty="0"/>
          </a:p>
        </p:txBody>
      </p:sp>
    </p:spTree>
    <p:extLst>
      <p:ext uri="{BB962C8B-B14F-4D97-AF65-F5344CB8AC3E}">
        <p14:creationId xmlns:p14="http://schemas.microsoft.com/office/powerpoint/2010/main" val="16853594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000328"/>
          </a:xfrm>
        </p:spPr>
        <p:txBody>
          <a:bodyPr>
            <a:normAutofit fontScale="92500" lnSpcReduction="20000"/>
          </a:bodyPr>
          <a:lstStyle/>
          <a:p>
            <a:pPr marL="0" indent="0">
              <a:buNone/>
            </a:pPr>
            <a:r>
              <a:rPr lang="id-ID" b="1" dirty="0"/>
              <a:t>Tugas Kepala Urusan</a:t>
            </a:r>
          </a:p>
          <a:p>
            <a:pPr marL="457200" indent="-457200" algn="just">
              <a:buFont typeface="+mj-lt"/>
              <a:buAutoNum type="arabicPeriod"/>
            </a:pPr>
            <a:r>
              <a:rPr lang="id-ID" b="1" dirty="0" smtClean="0"/>
              <a:t>Kepala </a:t>
            </a:r>
            <a:r>
              <a:rPr lang="id-ID" b="1" dirty="0"/>
              <a:t>urusan tata usaha dan umum </a:t>
            </a:r>
            <a:r>
              <a:rPr lang="id-ID" dirty="0"/>
              <a:t>memiliki fungsi seperti melaksanakan urusan ketatausahaan seperti tata naskah, administrasi surat menyurat, arsip, dan ekspedisi, dan penataan administrasi perangkat </a:t>
            </a:r>
            <a:r>
              <a:rPr lang="id-ID" dirty="0" smtClean="0"/>
              <a:t>desa.</a:t>
            </a:r>
          </a:p>
          <a:p>
            <a:pPr marL="457200" indent="-457200" algn="just">
              <a:buFont typeface="+mj-lt"/>
              <a:buAutoNum type="arabicPeriod"/>
            </a:pPr>
            <a:endParaRPr lang="id-ID" dirty="0" smtClean="0"/>
          </a:p>
          <a:p>
            <a:pPr marL="457200" indent="-457200" algn="just">
              <a:buFont typeface="+mj-lt"/>
              <a:buAutoNum type="arabicPeriod"/>
            </a:pPr>
            <a:r>
              <a:rPr lang="id-ID" b="1" dirty="0" smtClean="0"/>
              <a:t>Kepala </a:t>
            </a:r>
            <a:r>
              <a:rPr lang="id-ID" b="1" dirty="0"/>
              <a:t>urusan keuangan </a:t>
            </a:r>
            <a:r>
              <a:rPr lang="id-ID" dirty="0"/>
              <a:t>memiliki fungsi seperti melaksanakan urusan keuangan seperti pengurusan administrasi keuangan, administrasi sumber-sumber pendapatan dan pengeluaran, verifikasi administrasi keuangan, dan admnistrasi penghasilan Kepala Desa, Perangkat Desa, </a:t>
            </a:r>
            <a:r>
              <a:rPr lang="id-ID" dirty="0" smtClean="0"/>
              <a:t>dan </a:t>
            </a:r>
            <a:r>
              <a:rPr lang="id-ID" dirty="0"/>
              <a:t>lembaga pemerintahan desa </a:t>
            </a:r>
            <a:r>
              <a:rPr lang="id-ID" dirty="0" smtClean="0"/>
              <a:t>lainnya.</a:t>
            </a:r>
          </a:p>
          <a:p>
            <a:pPr marL="457200" indent="-457200" algn="just">
              <a:buFont typeface="+mj-lt"/>
              <a:buAutoNum type="arabicPeriod"/>
            </a:pPr>
            <a:endParaRPr lang="id-ID" dirty="0" smtClean="0"/>
          </a:p>
          <a:p>
            <a:pPr marL="457200" indent="-457200" algn="just">
              <a:buFont typeface="+mj-lt"/>
              <a:buAutoNum type="arabicPeriod"/>
            </a:pPr>
            <a:r>
              <a:rPr lang="id-ID" b="1" dirty="0" smtClean="0"/>
              <a:t>Kepala </a:t>
            </a:r>
            <a:r>
              <a:rPr lang="id-ID" b="1" dirty="0"/>
              <a:t>urusan perencanaan </a:t>
            </a:r>
            <a:r>
              <a:rPr lang="id-ID" dirty="0"/>
              <a:t>memiliki fungsi mengoordinasikan urusan perencanaan seperti menyusun rencana anggaran pendapatan dan belanja desa, menginventarisir data-data dalam rangka pembangunan, melakukan monitoring dan evaluasi program, serta penyusunan laporan</a:t>
            </a:r>
            <a:r>
              <a:rPr lang="id-ID" dirty="0" smtClean="0"/>
              <a:t>.</a:t>
            </a:r>
            <a:endParaRPr lang="id-ID" dirty="0"/>
          </a:p>
        </p:txBody>
      </p:sp>
    </p:spTree>
    <p:extLst>
      <p:ext uri="{BB962C8B-B14F-4D97-AF65-F5344CB8AC3E}">
        <p14:creationId xmlns:p14="http://schemas.microsoft.com/office/powerpoint/2010/main" val="1184268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000328"/>
          </a:xfrm>
        </p:spPr>
        <p:txBody>
          <a:bodyPr>
            <a:normAutofit fontScale="85000" lnSpcReduction="10000"/>
          </a:bodyPr>
          <a:lstStyle/>
          <a:p>
            <a:pPr marL="0" indent="0">
              <a:buNone/>
            </a:pPr>
            <a:r>
              <a:rPr lang="id-ID" b="1" dirty="0"/>
              <a:t>Tugas Kepala Seksi</a:t>
            </a:r>
          </a:p>
          <a:p>
            <a:pPr marL="457200" indent="-457200" algn="just">
              <a:buFont typeface="+mj-lt"/>
              <a:buAutoNum type="arabicPeriod"/>
            </a:pPr>
            <a:r>
              <a:rPr lang="id-ID" b="1" dirty="0"/>
              <a:t>Kepala seksi pemerintahan </a:t>
            </a:r>
            <a:r>
              <a:rPr lang="id-ID" dirty="0"/>
              <a:t>mempunyai fungsi melaksanakan manajemen tata praja Pemerintahan, menyusun rancangan regulasi desa, pembinaan masalah pertanahan, pembinaan ketentraman dan ketertiban, pelaksanaan upaya perlindungan masyarakat, kependudukan, penataan dan pengelolaan wilayah, serta pendataan dan pengelolaan Profil </a:t>
            </a:r>
            <a:r>
              <a:rPr lang="id-ID" dirty="0" smtClean="0"/>
              <a:t>Desa.</a:t>
            </a:r>
          </a:p>
          <a:p>
            <a:pPr marL="457200" indent="-457200" algn="just">
              <a:buFont typeface="+mj-lt"/>
              <a:buAutoNum type="arabicPeriod"/>
            </a:pPr>
            <a:endParaRPr lang="id-ID" dirty="0" smtClean="0"/>
          </a:p>
          <a:p>
            <a:pPr marL="457200" indent="-457200" algn="just">
              <a:buFont typeface="+mj-lt"/>
              <a:buAutoNum type="arabicPeriod"/>
            </a:pPr>
            <a:r>
              <a:rPr lang="id-ID" b="1" dirty="0" smtClean="0"/>
              <a:t>Kepala </a:t>
            </a:r>
            <a:r>
              <a:rPr lang="id-ID" b="1" dirty="0"/>
              <a:t>seksi kesejahteraan </a:t>
            </a:r>
            <a:r>
              <a:rPr lang="id-ID" dirty="0"/>
              <a:t>mempunyai fungsi melaksanakan pembangunan sarana prasarana perdesaan, pembangunan bidang pendidikan, kesehatan, dan tugas sosialisasi serta motivasi masyarakat di bidang budaya, ekonomi, politik, lingkungan hidup, pemberdayaan keluarga, pemuda, olahraga, dan karang </a:t>
            </a:r>
            <a:r>
              <a:rPr lang="id-ID" dirty="0" smtClean="0"/>
              <a:t>taruna.</a:t>
            </a:r>
          </a:p>
          <a:p>
            <a:pPr marL="457200" indent="-457200" algn="just">
              <a:buFont typeface="+mj-lt"/>
              <a:buAutoNum type="arabicPeriod"/>
            </a:pPr>
            <a:endParaRPr lang="id-ID" dirty="0" smtClean="0"/>
          </a:p>
          <a:p>
            <a:pPr marL="457200" indent="-457200" algn="just">
              <a:buFont typeface="+mj-lt"/>
              <a:buAutoNum type="arabicPeriod"/>
            </a:pPr>
            <a:r>
              <a:rPr lang="id-ID" b="1" dirty="0" smtClean="0"/>
              <a:t>Kepala </a:t>
            </a:r>
            <a:r>
              <a:rPr lang="id-ID" b="1" dirty="0"/>
              <a:t>seksi pelayanan</a:t>
            </a:r>
            <a:r>
              <a:rPr lang="id-ID" dirty="0"/>
              <a:t> memiliki fungsi melaksanakan penyuluhan dan motivasi terhadap pelaksanaan hak dan kewajiban masyarakat, meningkatkan upaya partisipasi masyarakat, pelestarian nilai sosial budaya masyarakat, keagamaan, dan ketenagakerjaan.</a:t>
            </a:r>
          </a:p>
          <a:p>
            <a:pPr marL="0" indent="0">
              <a:buNone/>
            </a:pPr>
            <a:endParaRPr lang="id-ID" dirty="0"/>
          </a:p>
        </p:txBody>
      </p:sp>
    </p:spTree>
    <p:extLst>
      <p:ext uri="{BB962C8B-B14F-4D97-AF65-F5344CB8AC3E}">
        <p14:creationId xmlns:p14="http://schemas.microsoft.com/office/powerpoint/2010/main" val="4264198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000328"/>
          </a:xfrm>
        </p:spPr>
        <p:txBody>
          <a:bodyPr/>
          <a:lstStyle/>
          <a:p>
            <a:pPr marL="0" indent="0">
              <a:buNone/>
            </a:pPr>
            <a:r>
              <a:rPr lang="id-ID" b="1" dirty="0"/>
              <a:t>Tugas Kepala Kewilayahan atau Kepala Dusun</a:t>
            </a:r>
          </a:p>
          <a:p>
            <a:pPr marL="457200" indent="-457200" algn="just">
              <a:buFont typeface="+mj-lt"/>
              <a:buAutoNum type="arabicPeriod"/>
            </a:pPr>
            <a:r>
              <a:rPr lang="id-ID" dirty="0"/>
              <a:t>Pembinaan ketentraman dan ketertiban, pelaksanaan upaya perlindungan masyarakat, mobilitas kependudukan, dan penataan dan pengelolaan </a:t>
            </a:r>
            <a:r>
              <a:rPr lang="id-ID" dirty="0" smtClean="0"/>
              <a:t>wilayah.</a:t>
            </a:r>
          </a:p>
          <a:p>
            <a:pPr marL="457200" indent="-457200" algn="just">
              <a:buFont typeface="+mj-lt"/>
              <a:buAutoNum type="arabicPeriod"/>
            </a:pPr>
            <a:r>
              <a:rPr lang="id-ID" dirty="0" smtClean="0"/>
              <a:t>Mengawasi </a:t>
            </a:r>
            <a:r>
              <a:rPr lang="id-ID" dirty="0"/>
              <a:t>pelaksanaan pembangunan di </a:t>
            </a:r>
            <a:r>
              <a:rPr lang="id-ID" dirty="0" smtClean="0"/>
              <a:t>wilayahnya.</a:t>
            </a:r>
          </a:p>
          <a:p>
            <a:pPr marL="457200" indent="-457200" algn="just">
              <a:buFont typeface="+mj-lt"/>
              <a:buAutoNum type="arabicPeriod"/>
            </a:pPr>
            <a:r>
              <a:rPr lang="id-ID" dirty="0" smtClean="0"/>
              <a:t>Melaksanakan </a:t>
            </a:r>
            <a:r>
              <a:rPr lang="id-ID" dirty="0"/>
              <a:t>pembinaan kemasyarakatan dalam meningkatkan kemampuan dan kesadaran masyarakat dalam menjaga </a:t>
            </a:r>
            <a:r>
              <a:rPr lang="id-ID" dirty="0" smtClean="0"/>
              <a:t>lingkungannya.</a:t>
            </a:r>
          </a:p>
          <a:p>
            <a:pPr marL="457200" indent="-457200" algn="just">
              <a:buFont typeface="+mj-lt"/>
              <a:buAutoNum type="arabicPeriod"/>
            </a:pPr>
            <a:r>
              <a:rPr lang="id-ID" dirty="0" smtClean="0"/>
              <a:t>Melakukan </a:t>
            </a:r>
            <a:r>
              <a:rPr lang="id-ID" dirty="0"/>
              <a:t>upaya-upaya pemberdayaan masyarakat dalam menunjang kelancaran penyelenggaraan pemerintahan dan pembangunan.</a:t>
            </a:r>
          </a:p>
          <a:p>
            <a:pPr marL="0" indent="0">
              <a:buNone/>
            </a:pPr>
            <a:endParaRPr lang="id-ID" dirty="0"/>
          </a:p>
        </p:txBody>
      </p:sp>
    </p:spTree>
    <p:extLst>
      <p:ext uri="{BB962C8B-B14F-4D97-AF65-F5344CB8AC3E}">
        <p14:creationId xmlns:p14="http://schemas.microsoft.com/office/powerpoint/2010/main" val="17014402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539552" y="632584"/>
            <a:ext cx="1800200" cy="86409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t>Lurah</a:t>
            </a:r>
            <a:endParaRPr lang="id-ID" dirty="0"/>
          </a:p>
        </p:txBody>
      </p:sp>
      <p:sp>
        <p:nvSpPr>
          <p:cNvPr id="7" name="Oval 6"/>
          <p:cNvSpPr/>
          <p:nvPr/>
        </p:nvSpPr>
        <p:spPr>
          <a:xfrm>
            <a:off x="539552" y="2081228"/>
            <a:ext cx="1800200" cy="86409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t>Sekretaris</a:t>
            </a:r>
            <a:endParaRPr lang="id-ID" dirty="0"/>
          </a:p>
        </p:txBody>
      </p:sp>
      <p:sp>
        <p:nvSpPr>
          <p:cNvPr id="8" name="Oval 7"/>
          <p:cNvSpPr/>
          <p:nvPr/>
        </p:nvSpPr>
        <p:spPr>
          <a:xfrm>
            <a:off x="539552" y="3484624"/>
            <a:ext cx="2088232" cy="104118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sz="1000" dirty="0" smtClean="0"/>
              <a:t>Seksi Pemerintahan dan Kemasyarakatan</a:t>
            </a:r>
            <a:endParaRPr lang="id-ID" sz="1000" dirty="0"/>
          </a:p>
        </p:txBody>
      </p:sp>
      <p:sp>
        <p:nvSpPr>
          <p:cNvPr id="9" name="Oval 8"/>
          <p:cNvSpPr/>
          <p:nvPr/>
        </p:nvSpPr>
        <p:spPr>
          <a:xfrm>
            <a:off x="3441576" y="3500457"/>
            <a:ext cx="2016224" cy="104087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sz="1000" dirty="0"/>
              <a:t>Seksi </a:t>
            </a:r>
            <a:r>
              <a:rPr lang="id-ID" sz="1000" dirty="0" smtClean="0"/>
              <a:t>Ekonomi dan Pembangunan</a:t>
            </a:r>
            <a:endParaRPr lang="id-ID" sz="1000" dirty="0"/>
          </a:p>
        </p:txBody>
      </p:sp>
      <p:sp>
        <p:nvSpPr>
          <p:cNvPr id="10" name="Oval 9"/>
          <p:cNvSpPr/>
          <p:nvPr/>
        </p:nvSpPr>
        <p:spPr>
          <a:xfrm>
            <a:off x="6255226" y="3484624"/>
            <a:ext cx="2088232" cy="1008112"/>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sz="1000" dirty="0" smtClean="0"/>
              <a:t>Seksi Ketentraman dan Ketertiban Umum</a:t>
            </a:r>
            <a:endParaRPr lang="id-ID" sz="1000" dirty="0"/>
          </a:p>
        </p:txBody>
      </p:sp>
      <p:cxnSp>
        <p:nvCxnSpPr>
          <p:cNvPr id="13" name="Straight Arrow Connector 12"/>
          <p:cNvCxnSpPr/>
          <p:nvPr/>
        </p:nvCxnSpPr>
        <p:spPr>
          <a:xfrm>
            <a:off x="1419220" y="1570452"/>
            <a:ext cx="1062" cy="348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439652" y="3059885"/>
            <a:ext cx="1062" cy="348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8" idx="6"/>
            <a:endCxn id="9" idx="2"/>
          </p:cNvCxnSpPr>
          <p:nvPr/>
        </p:nvCxnSpPr>
        <p:spPr>
          <a:xfrm>
            <a:off x="2627784" y="4005215"/>
            <a:ext cx="813792" cy="15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9" idx="6"/>
          </p:cNvCxnSpPr>
          <p:nvPr/>
        </p:nvCxnSpPr>
        <p:spPr>
          <a:xfrm>
            <a:off x="5457800" y="4020896"/>
            <a:ext cx="79742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Flowchart: Alternate Process 19"/>
          <p:cNvSpPr/>
          <p:nvPr/>
        </p:nvSpPr>
        <p:spPr>
          <a:xfrm>
            <a:off x="6296915" y="207814"/>
            <a:ext cx="2815073" cy="44394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Struktur Pemerintahan Kelurahan</a:t>
            </a:r>
            <a:endParaRPr lang="id-ID" dirty="0"/>
          </a:p>
        </p:txBody>
      </p:sp>
      <p:sp>
        <p:nvSpPr>
          <p:cNvPr id="24" name="Rectangle 23"/>
          <p:cNvSpPr/>
          <p:nvPr/>
        </p:nvSpPr>
        <p:spPr>
          <a:xfrm>
            <a:off x="3034680" y="773890"/>
            <a:ext cx="4744060" cy="130733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228600" indent="-228600" algn="just" fontAlgn="base">
              <a:buFont typeface="+mj-lt"/>
              <a:buAutoNum type="arabicPeriod"/>
            </a:pPr>
            <a:r>
              <a:rPr lang="id-ID" sz="1000" dirty="0" smtClean="0"/>
              <a:t>Penyelenggaraan </a:t>
            </a:r>
            <a:r>
              <a:rPr lang="id-ID" sz="1000" dirty="0"/>
              <a:t>dan evaluasi di bidang pemerintahan;</a:t>
            </a:r>
          </a:p>
          <a:p>
            <a:pPr marL="228600" indent="-228600" algn="just" fontAlgn="base">
              <a:buFont typeface="+mj-lt"/>
              <a:buAutoNum type="arabicPeriod"/>
            </a:pPr>
            <a:r>
              <a:rPr lang="id-ID" sz="1000" dirty="0" smtClean="0"/>
              <a:t>Penyelenggaraan </a:t>
            </a:r>
            <a:r>
              <a:rPr lang="id-ID" sz="1000" dirty="0"/>
              <a:t>dan pembinaan di bidang pemberdayaan masyarakat;</a:t>
            </a:r>
          </a:p>
          <a:p>
            <a:pPr marL="228600" indent="-228600" algn="just" fontAlgn="base">
              <a:buFont typeface="+mj-lt"/>
              <a:buAutoNum type="arabicPeriod"/>
            </a:pPr>
            <a:r>
              <a:rPr lang="id-ID" sz="1000" dirty="0" smtClean="0"/>
              <a:t>Penyelenggaraan</a:t>
            </a:r>
            <a:r>
              <a:rPr lang="id-ID" sz="1000" dirty="0"/>
              <a:t>, pembinaan, pengembangan dan fasilitasi ekonomi dan pembangunan;</a:t>
            </a:r>
          </a:p>
          <a:p>
            <a:pPr marL="228600" indent="-228600" algn="just" fontAlgn="base">
              <a:buFont typeface="+mj-lt"/>
              <a:buAutoNum type="arabicPeriod"/>
            </a:pPr>
            <a:r>
              <a:rPr lang="id-ID" sz="1000" dirty="0" smtClean="0"/>
              <a:t>Penyelenggaraan </a:t>
            </a:r>
            <a:r>
              <a:rPr lang="id-ID" sz="1000" dirty="0"/>
              <a:t>dan pembinaan di bidang ketentraman dan ketertiban umum;</a:t>
            </a:r>
          </a:p>
          <a:p>
            <a:pPr marL="228600" indent="-228600" algn="just" fontAlgn="base">
              <a:buFont typeface="+mj-lt"/>
              <a:buAutoNum type="arabicPeriod"/>
            </a:pPr>
            <a:r>
              <a:rPr lang="id-ID" sz="1000" dirty="0" smtClean="0"/>
              <a:t>Pembinaan </a:t>
            </a:r>
            <a:r>
              <a:rPr lang="id-ID" sz="1000" dirty="0"/>
              <a:t>terhadap lembaga kemasyarakatan di wilayah kelurahan</a:t>
            </a:r>
            <a:r>
              <a:rPr lang="id-ID" sz="1000" dirty="0" smtClean="0"/>
              <a:t>;</a:t>
            </a:r>
            <a:endParaRPr lang="id-ID" sz="1000" dirty="0"/>
          </a:p>
        </p:txBody>
      </p:sp>
      <p:sp>
        <p:nvSpPr>
          <p:cNvPr id="26" name="Rectangle 25"/>
          <p:cNvSpPr/>
          <p:nvPr/>
        </p:nvSpPr>
        <p:spPr>
          <a:xfrm>
            <a:off x="3106688" y="2260825"/>
            <a:ext cx="4672052" cy="1147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228600" indent="-228600" fontAlgn="base">
              <a:buFont typeface="+mj-lt"/>
              <a:buAutoNum type="arabicPeriod"/>
            </a:pPr>
            <a:r>
              <a:rPr lang="id-ID" sz="1000" dirty="0"/>
              <a:t>Penyusunan program, koordinasi, pembinaan, pengaturan, dan pengendalian penyusunan program dan rencana kegiatan kelurahan;</a:t>
            </a:r>
          </a:p>
          <a:p>
            <a:pPr marL="228600" indent="-228600" fontAlgn="base">
              <a:buFont typeface="+mj-lt"/>
              <a:buAutoNum type="arabicPeriod"/>
            </a:pPr>
            <a:r>
              <a:rPr lang="id-ID" sz="1000" dirty="0"/>
              <a:t>Penyusunan program, koordinasi, pembinaan, pengaturan, dan pengendalian penyusunan rencana anggaran;</a:t>
            </a:r>
          </a:p>
          <a:p>
            <a:pPr marL="228600" indent="-228600" fontAlgn="base">
              <a:buFont typeface="+mj-lt"/>
              <a:buAutoNum type="arabicPeriod"/>
            </a:pPr>
            <a:r>
              <a:rPr lang="id-ID" sz="1000" dirty="0"/>
              <a:t>Penyusunan program, koordinasi, pembinaan, pengaturan dan pengendalian pengelolaan urusan surat menyurat, ekspedisi dan kearsipan</a:t>
            </a:r>
            <a:r>
              <a:rPr lang="id-ID" sz="1000" dirty="0" smtClean="0"/>
              <a:t>;</a:t>
            </a:r>
            <a:endParaRPr lang="id-ID" sz="1000" dirty="0"/>
          </a:p>
          <a:p>
            <a:pPr algn="ctr"/>
            <a:endParaRPr lang="id-ID" sz="1000" dirty="0"/>
          </a:p>
        </p:txBody>
      </p:sp>
      <p:cxnSp>
        <p:nvCxnSpPr>
          <p:cNvPr id="28" name="Straight Arrow Connector 27"/>
          <p:cNvCxnSpPr>
            <a:stCxn id="7" idx="6"/>
            <a:endCxn id="26" idx="1"/>
          </p:cNvCxnSpPr>
          <p:nvPr/>
        </p:nvCxnSpPr>
        <p:spPr>
          <a:xfrm>
            <a:off x="2339752" y="2513276"/>
            <a:ext cx="766936" cy="321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6" idx="6"/>
            <a:endCxn id="24" idx="1"/>
          </p:cNvCxnSpPr>
          <p:nvPr/>
        </p:nvCxnSpPr>
        <p:spPr>
          <a:xfrm>
            <a:off x="2339752" y="1064632"/>
            <a:ext cx="694928" cy="3629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395536" y="4725144"/>
            <a:ext cx="2520280" cy="201622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228600" indent="-228600" algn="just" fontAlgn="base">
              <a:buFont typeface="+mj-lt"/>
              <a:buAutoNum type="arabicPeriod"/>
            </a:pPr>
            <a:r>
              <a:rPr lang="id-ID" sz="1000" dirty="0"/>
              <a:t>Pengumpulan, pengolahan dan evaluasi data di bidang pemerintahan dan kemasyarakatan;</a:t>
            </a:r>
          </a:p>
          <a:p>
            <a:pPr marL="228600" indent="-228600" algn="just" fontAlgn="base">
              <a:buFont typeface="+mj-lt"/>
              <a:buAutoNum type="arabicPeriod"/>
            </a:pPr>
            <a:r>
              <a:rPr lang="id-ID" sz="1000" dirty="0"/>
              <a:t>Pengumpulan bahan dalam rangka pembinaan wilayah dan masyarakat;</a:t>
            </a:r>
          </a:p>
          <a:p>
            <a:pPr marL="228600" indent="-228600" algn="just" fontAlgn="base">
              <a:buFont typeface="+mj-lt"/>
              <a:buAutoNum type="arabicPeriod"/>
            </a:pPr>
            <a:r>
              <a:rPr lang="id-ID" sz="1000" dirty="0"/>
              <a:t>Pelaksanaan pelayanan kepada masyarakat di bidang pemerintahan dan kemasyarakatan;</a:t>
            </a:r>
          </a:p>
          <a:p>
            <a:pPr marL="228600" indent="-228600" algn="just" fontAlgn="base">
              <a:buFont typeface="+mj-lt"/>
              <a:buAutoNum type="arabicPeriod"/>
            </a:pPr>
            <a:r>
              <a:rPr lang="id-ID" sz="1000" dirty="0"/>
              <a:t>Pelaksanaan tugas-tugas pembantuan di bidang pemungutan Pajak Bumi dan </a:t>
            </a:r>
            <a:r>
              <a:rPr lang="id-ID" sz="1000" dirty="0" smtClean="0"/>
              <a:t>Bangunan</a:t>
            </a:r>
            <a:endParaRPr lang="id-ID" sz="1000" dirty="0"/>
          </a:p>
        </p:txBody>
      </p:sp>
      <p:sp>
        <p:nvSpPr>
          <p:cNvPr id="33" name="Rectangle 32"/>
          <p:cNvSpPr/>
          <p:nvPr/>
        </p:nvSpPr>
        <p:spPr>
          <a:xfrm>
            <a:off x="3269991" y="4725144"/>
            <a:ext cx="2520280" cy="201622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228600" indent="-228600" fontAlgn="base">
              <a:buFont typeface="+mj-lt"/>
              <a:buAutoNum type="arabicPeriod"/>
            </a:pPr>
            <a:r>
              <a:rPr lang="id-ID" sz="1000" dirty="0"/>
              <a:t>Pengumpulan, pengolahan, dan evaluasi data di bidang ekonomi dan pembangunan;</a:t>
            </a:r>
          </a:p>
          <a:p>
            <a:pPr marL="228600" indent="-228600" fontAlgn="base">
              <a:buFont typeface="+mj-lt"/>
              <a:buAutoNum type="arabicPeriod"/>
            </a:pPr>
            <a:r>
              <a:rPr lang="id-ID" sz="1000" dirty="0"/>
              <a:t>Pelaksanaan kegiatan dalam rangka meningkatkan swadaya dan partisipasi masyarakat dalam rangka meningkatkan perekonomian dan pelaksanaan pembangunan;</a:t>
            </a:r>
          </a:p>
          <a:p>
            <a:pPr marL="228600" indent="-228600" fontAlgn="base">
              <a:buFont typeface="+mj-lt"/>
              <a:buAutoNum type="arabicPeriod"/>
            </a:pPr>
            <a:r>
              <a:rPr lang="id-ID" sz="1000" dirty="0"/>
              <a:t>Pembinaan koordinasi pelaksanaan pembangunan serta pemeliharaan prasarana dan sarana fisik asset pemerintahan kota di lingkungan kelurahan</a:t>
            </a:r>
            <a:r>
              <a:rPr lang="id-ID" sz="1000" dirty="0" smtClean="0"/>
              <a:t>;</a:t>
            </a:r>
            <a:endParaRPr lang="id-ID" sz="1000" dirty="0"/>
          </a:p>
        </p:txBody>
      </p:sp>
      <p:sp>
        <p:nvSpPr>
          <p:cNvPr id="34" name="Rectangle 33"/>
          <p:cNvSpPr/>
          <p:nvPr/>
        </p:nvSpPr>
        <p:spPr>
          <a:xfrm>
            <a:off x="6255226" y="4731616"/>
            <a:ext cx="2520280" cy="201622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228600" indent="-228600" fontAlgn="base">
              <a:buFont typeface="+mj-lt"/>
              <a:buAutoNum type="arabicPeriod"/>
            </a:pPr>
            <a:r>
              <a:rPr lang="id-ID" sz="1000" dirty="0"/>
              <a:t>Pengumpulan, pengolahan dan evaluasi data di bidang ketentraman dan ketertiban kelurahan;</a:t>
            </a:r>
          </a:p>
          <a:p>
            <a:pPr marL="228600" indent="-228600" fontAlgn="base">
              <a:buFont typeface="+mj-lt"/>
              <a:buAutoNum type="arabicPeriod"/>
            </a:pPr>
            <a:r>
              <a:rPr lang="id-ID" sz="1000" dirty="0"/>
              <a:t>Pembinaan ketentraman dan ketertiban masyarakat termasuk pembinaan perlindungan masyarakat;</a:t>
            </a:r>
          </a:p>
          <a:p>
            <a:pPr marL="228600" indent="-228600" fontAlgn="base">
              <a:buFont typeface="+mj-lt"/>
              <a:buAutoNum type="arabicPeriod"/>
            </a:pPr>
            <a:r>
              <a:rPr lang="id-ID" sz="1000" dirty="0"/>
              <a:t>Pelayanan masyarakat di bidang ketentraman dan ketertiban masyarakat termasuk penanggulangan bencana </a:t>
            </a:r>
            <a:r>
              <a:rPr lang="id-ID" sz="1000" dirty="0" smtClean="0"/>
              <a:t>alam</a:t>
            </a:r>
            <a:endParaRPr lang="id-ID" sz="1000" dirty="0"/>
          </a:p>
        </p:txBody>
      </p:sp>
      <p:cxnSp>
        <p:nvCxnSpPr>
          <p:cNvPr id="44" name="Straight Connector 43"/>
          <p:cNvCxnSpPr>
            <a:stCxn id="8" idx="4"/>
          </p:cNvCxnSpPr>
          <p:nvPr/>
        </p:nvCxnSpPr>
        <p:spPr>
          <a:xfrm>
            <a:off x="1583668" y="4525805"/>
            <a:ext cx="0" cy="20581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9" idx="4"/>
          </p:cNvCxnSpPr>
          <p:nvPr/>
        </p:nvCxnSpPr>
        <p:spPr>
          <a:xfrm>
            <a:off x="4449688" y="4541335"/>
            <a:ext cx="0" cy="19028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380312" y="4517995"/>
            <a:ext cx="0" cy="20581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480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476672"/>
            <a:ext cx="6624736" cy="591344"/>
          </a:xfrm>
        </p:spPr>
        <p:txBody>
          <a:bodyPr>
            <a:normAutofit fontScale="90000"/>
          </a:bodyPr>
          <a:lstStyle/>
          <a:p>
            <a:pPr algn="ctr"/>
            <a:r>
              <a:rPr lang="id-ID" dirty="0" smtClean="0"/>
              <a:t>Sekilas Soal...</a:t>
            </a:r>
            <a:endParaRPr lang="id-ID" dirty="0"/>
          </a:p>
        </p:txBody>
      </p:sp>
      <p:sp>
        <p:nvSpPr>
          <p:cNvPr id="3" name="Content Placeholder 2"/>
          <p:cNvSpPr>
            <a:spLocks noGrp="1"/>
          </p:cNvSpPr>
          <p:nvPr>
            <p:ph idx="1"/>
          </p:nvPr>
        </p:nvSpPr>
        <p:spPr>
          <a:xfrm>
            <a:off x="457200" y="1052736"/>
            <a:ext cx="8229600" cy="5424264"/>
          </a:xfrm>
        </p:spPr>
        <p:txBody>
          <a:bodyPr>
            <a:normAutofit fontScale="55000" lnSpcReduction="20000"/>
          </a:bodyPr>
          <a:lstStyle/>
          <a:p>
            <a:pPr marL="0" indent="0">
              <a:buNone/>
            </a:pPr>
            <a:r>
              <a:rPr lang="id-ID" dirty="0" smtClean="0"/>
              <a:t>1. Berikut dalah tugas dari kepala dusun, </a:t>
            </a:r>
            <a:r>
              <a:rPr lang="id-ID" i="1" dirty="0" smtClean="0"/>
              <a:t>Kecuali...</a:t>
            </a:r>
          </a:p>
          <a:p>
            <a:pPr marL="0" indent="0">
              <a:buNone/>
            </a:pPr>
            <a:r>
              <a:rPr lang="id-ID" dirty="0" smtClean="0"/>
              <a:t>A. Pembinaan ketertiban dan ketentraman</a:t>
            </a:r>
          </a:p>
          <a:p>
            <a:pPr marL="0" indent="0">
              <a:buNone/>
            </a:pPr>
            <a:r>
              <a:rPr lang="id-ID" dirty="0" smtClean="0"/>
              <a:t>B. Mengawasi pelaksaan pembangunan</a:t>
            </a:r>
          </a:p>
          <a:p>
            <a:pPr marL="0" indent="0">
              <a:buNone/>
            </a:pPr>
            <a:r>
              <a:rPr lang="id-ID" dirty="0" smtClean="0"/>
              <a:t>C. Mengatur kepemerintahan desa</a:t>
            </a:r>
          </a:p>
          <a:p>
            <a:pPr marL="0" indent="0">
              <a:buNone/>
            </a:pPr>
            <a:r>
              <a:rPr lang="id-ID" dirty="0" smtClean="0"/>
              <a:t>D. Melakukan upaya pemberdayaan masyarakat</a:t>
            </a:r>
          </a:p>
          <a:p>
            <a:pPr marL="0" indent="0">
              <a:buNone/>
            </a:pPr>
            <a:endParaRPr lang="id-ID" dirty="0"/>
          </a:p>
          <a:p>
            <a:pPr marL="0" indent="0">
              <a:buNone/>
            </a:pPr>
            <a:r>
              <a:rPr lang="id-ID" dirty="0" smtClean="0"/>
              <a:t>2. Yang bukan termasuk dalam struktur kepemerintahan kelurahan adalah...</a:t>
            </a:r>
          </a:p>
          <a:p>
            <a:pPr marL="0" indent="0">
              <a:buNone/>
            </a:pPr>
            <a:r>
              <a:rPr lang="id-ID" dirty="0" smtClean="0"/>
              <a:t>A. Lurah			B. Kepala dusun</a:t>
            </a:r>
          </a:p>
          <a:p>
            <a:pPr marL="0" indent="0">
              <a:buNone/>
            </a:pPr>
            <a:r>
              <a:rPr lang="id-ID" dirty="0" smtClean="0"/>
              <a:t>C. Seksi-seksi		</a:t>
            </a:r>
            <a:r>
              <a:rPr lang="id-ID" dirty="0" smtClean="0"/>
              <a:t>D</a:t>
            </a:r>
            <a:r>
              <a:rPr lang="id-ID" dirty="0" smtClean="0"/>
              <a:t>. Sekretaris</a:t>
            </a:r>
          </a:p>
          <a:p>
            <a:pPr marL="0" indent="0">
              <a:buNone/>
            </a:pPr>
            <a:endParaRPr lang="id-ID" dirty="0"/>
          </a:p>
          <a:p>
            <a:pPr marL="0" indent="0">
              <a:buNone/>
            </a:pPr>
            <a:r>
              <a:rPr lang="id-ID" dirty="0" smtClean="0"/>
              <a:t>3. Secara umum tugas dari kades dan lurah memiliki kesamaan, karena...</a:t>
            </a:r>
          </a:p>
          <a:p>
            <a:pPr marL="0" indent="0">
              <a:buNone/>
            </a:pPr>
            <a:r>
              <a:rPr lang="id-ID" dirty="0" smtClean="0"/>
              <a:t>A. Lurah </a:t>
            </a:r>
            <a:r>
              <a:rPr lang="id-ID" dirty="0" smtClean="0"/>
              <a:t>dan kades merupakan pemimpin wilayah dibawah camat</a:t>
            </a:r>
          </a:p>
          <a:p>
            <a:pPr marL="0" indent="0">
              <a:buNone/>
            </a:pPr>
            <a:r>
              <a:rPr lang="id-ID" dirty="0" smtClean="0"/>
              <a:t>B. Lurah </a:t>
            </a:r>
            <a:r>
              <a:rPr lang="id-ID" dirty="0" smtClean="0"/>
              <a:t>dan kades sama-sama ketua wilayah</a:t>
            </a:r>
          </a:p>
          <a:p>
            <a:pPr marL="0" indent="0">
              <a:buNone/>
            </a:pPr>
            <a:r>
              <a:rPr lang="id-ID" dirty="0" smtClean="0"/>
              <a:t>C. Terjadi </a:t>
            </a:r>
            <a:r>
              <a:rPr lang="id-ID" dirty="0" smtClean="0"/>
              <a:t>secara kebetulan</a:t>
            </a:r>
          </a:p>
          <a:p>
            <a:pPr marL="0" indent="0">
              <a:buNone/>
            </a:pPr>
            <a:r>
              <a:rPr lang="id-ID" dirty="0" smtClean="0"/>
              <a:t>D. Lurah </a:t>
            </a:r>
            <a:r>
              <a:rPr lang="id-ID" dirty="0" smtClean="0"/>
              <a:t>dan kades memiliki keterikatan satu sama lain</a:t>
            </a:r>
          </a:p>
          <a:p>
            <a:pPr marL="0" indent="0">
              <a:buNone/>
            </a:pPr>
            <a:endParaRPr lang="id-ID" dirty="0"/>
          </a:p>
          <a:p>
            <a:pPr marL="0" indent="0">
              <a:buNone/>
            </a:pPr>
            <a:r>
              <a:rPr lang="id-ID" dirty="0" smtClean="0"/>
              <a:t>4. </a:t>
            </a:r>
            <a:r>
              <a:rPr lang="id-ID" dirty="0" smtClean="0"/>
              <a:t>Persamaan Desa dengan Kelurahan adalah...</a:t>
            </a:r>
          </a:p>
          <a:p>
            <a:pPr marL="0" indent="0">
              <a:buNone/>
            </a:pPr>
            <a:r>
              <a:rPr lang="id-ID" dirty="0" smtClean="0"/>
              <a:t>A. </a:t>
            </a:r>
            <a:r>
              <a:rPr lang="id-ID" dirty="0" smtClean="0"/>
              <a:t>D</a:t>
            </a:r>
            <a:r>
              <a:rPr lang="id-ID" dirty="0" smtClean="0"/>
              <a:t>ipilih oleh masyarakat desa atau kelurahan</a:t>
            </a:r>
          </a:p>
          <a:p>
            <a:pPr marL="0" indent="0">
              <a:buNone/>
            </a:pPr>
            <a:r>
              <a:rPr lang="id-ID" dirty="0" smtClean="0"/>
              <a:t>B. Dipilih pemerintah setempat</a:t>
            </a:r>
          </a:p>
          <a:p>
            <a:pPr marL="0" indent="0">
              <a:buNone/>
            </a:pPr>
            <a:r>
              <a:rPr lang="id-ID" dirty="0" smtClean="0"/>
              <a:t>C. Dipimpin oleh orang yang sama</a:t>
            </a:r>
          </a:p>
          <a:p>
            <a:pPr marL="0" indent="0">
              <a:buNone/>
            </a:pPr>
            <a:r>
              <a:rPr lang="id-ID" dirty="0" smtClean="0"/>
              <a:t>D. Sama-sama wilayah administratif dibawah kecamatan</a:t>
            </a:r>
          </a:p>
          <a:p>
            <a:pPr marL="0" indent="0">
              <a:buNone/>
            </a:pPr>
            <a:endParaRPr lang="id-ID" dirty="0"/>
          </a:p>
          <a:p>
            <a:pPr marL="0" indent="0">
              <a:buNone/>
            </a:pPr>
            <a:r>
              <a:rPr lang="id-ID" dirty="0" smtClean="0"/>
              <a:t>5. Berikut adalah tugas dari seksi kepemerintahan dan kemasyarakatan,</a:t>
            </a:r>
            <a:r>
              <a:rPr lang="id-ID" i="1" dirty="0" smtClean="0"/>
              <a:t> kecuali...</a:t>
            </a:r>
            <a:endParaRPr lang="id-ID" dirty="0" smtClean="0"/>
          </a:p>
          <a:p>
            <a:pPr marL="0" indent="0">
              <a:buNone/>
            </a:pPr>
            <a:r>
              <a:rPr lang="id-ID" dirty="0" smtClean="0"/>
              <a:t>A. </a:t>
            </a:r>
            <a:r>
              <a:rPr lang="id-ID" dirty="0" smtClean="0"/>
              <a:t>Evaluasi dibidang ketentraman dan ketertiban</a:t>
            </a:r>
          </a:p>
          <a:p>
            <a:pPr marL="0" indent="0">
              <a:buNone/>
            </a:pPr>
            <a:r>
              <a:rPr lang="id-ID" dirty="0" smtClean="0"/>
              <a:t>B. Evaluasi dibidang pemerintahan dan kemasyarakatan</a:t>
            </a:r>
          </a:p>
          <a:p>
            <a:pPr marL="0" indent="0">
              <a:buNone/>
            </a:pPr>
            <a:r>
              <a:rPr lang="id-ID" dirty="0" smtClean="0"/>
              <a:t>C. Pembinaan wilayah dan masyarakat</a:t>
            </a:r>
          </a:p>
          <a:p>
            <a:pPr marL="0" indent="0">
              <a:buNone/>
            </a:pPr>
            <a:r>
              <a:rPr lang="id-ID" dirty="0" smtClean="0"/>
              <a:t>D. Membantu pemungutan pajak bumi dan bangunan</a:t>
            </a:r>
            <a:endParaRPr lang="id-ID" dirty="0"/>
          </a:p>
        </p:txBody>
      </p:sp>
    </p:spTree>
    <p:extLst>
      <p:ext uri="{BB962C8B-B14F-4D97-AF65-F5344CB8AC3E}">
        <p14:creationId xmlns:p14="http://schemas.microsoft.com/office/powerpoint/2010/main" val="22507248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6923112" cy="807368"/>
          </a:xfrm>
        </p:spPr>
        <p:txBody>
          <a:bodyPr/>
          <a:lstStyle/>
          <a:p>
            <a:r>
              <a:rPr lang="id-ID" dirty="0" smtClean="0"/>
              <a:t>Pemerintahan Kecamatan</a:t>
            </a:r>
            <a:endParaRPr lang="id-ID" dirty="0"/>
          </a:p>
        </p:txBody>
      </p:sp>
      <p:sp>
        <p:nvSpPr>
          <p:cNvPr id="3" name="Content Placeholder 2"/>
          <p:cNvSpPr>
            <a:spLocks noGrp="1"/>
          </p:cNvSpPr>
          <p:nvPr>
            <p:ph idx="1"/>
          </p:nvPr>
        </p:nvSpPr>
        <p:spPr>
          <a:xfrm>
            <a:off x="457200" y="1268760"/>
            <a:ext cx="8229600" cy="5208240"/>
          </a:xfrm>
        </p:spPr>
        <p:txBody>
          <a:bodyPr/>
          <a:lstStyle/>
          <a:p>
            <a:pPr algn="just"/>
            <a:r>
              <a:rPr lang="id-ID" b="1" dirty="0"/>
              <a:t>Kecamatan</a:t>
            </a:r>
            <a:r>
              <a:rPr lang="id-ID" dirty="0"/>
              <a:t> adalah sebuah pembagian area administratif negara setelah kabupaten dan kota. Sebuah kecamatan dikepalai oleh seorang camat dan dibagi beberapa kelurahan ataupun desa.</a:t>
            </a:r>
          </a:p>
        </p:txBody>
      </p:sp>
    </p:spTree>
    <p:extLst>
      <p:ext uri="{BB962C8B-B14F-4D97-AF65-F5344CB8AC3E}">
        <p14:creationId xmlns:p14="http://schemas.microsoft.com/office/powerpoint/2010/main" val="1851156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Data FD\62bfe92c471e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672"/>
            <a:ext cx="9144000"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970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28320"/>
          </a:xfrm>
        </p:spPr>
        <p:txBody>
          <a:bodyPr>
            <a:normAutofit fontScale="92500" lnSpcReduction="10000"/>
          </a:bodyPr>
          <a:lstStyle/>
          <a:p>
            <a:pPr marL="0" indent="0">
              <a:buNone/>
            </a:pPr>
            <a:r>
              <a:rPr lang="id-ID" b="1" dirty="0" smtClean="0"/>
              <a:t>1. Camat</a:t>
            </a:r>
            <a:r>
              <a:rPr lang="id-ID" b="1" dirty="0"/>
              <a:t> </a:t>
            </a:r>
            <a:endParaRPr lang="id-ID" b="1" dirty="0" smtClean="0"/>
          </a:p>
          <a:p>
            <a:pPr algn="just"/>
            <a:r>
              <a:rPr lang="id-ID" dirty="0" smtClean="0"/>
              <a:t>Camat </a:t>
            </a:r>
            <a:r>
              <a:rPr lang="id-ID" dirty="0"/>
              <a:t> diangkat oleh Bupati atau Wali kota. Camat sebagai perangkat daerah memiliki kekhususan dibandingkan dengan perangkat daerah lainnya.  </a:t>
            </a:r>
            <a:endParaRPr lang="id-ID" dirty="0" smtClean="0"/>
          </a:p>
          <a:p>
            <a:pPr algn="just"/>
            <a:r>
              <a:rPr lang="id-ID" dirty="0" smtClean="0"/>
              <a:t>Kekhususan </a:t>
            </a:r>
            <a:r>
              <a:rPr lang="id-ID" dirty="0"/>
              <a:t>tersebut adalah suatu kewajiban mengintegrasikan nilai-nilai sosio kultural, menciptakan stabilitas dalam dinamika politik, ekonomi, dan budaya.  </a:t>
            </a:r>
            <a:endParaRPr lang="id-ID" dirty="0" smtClean="0"/>
          </a:p>
          <a:p>
            <a:pPr algn="just"/>
            <a:r>
              <a:rPr lang="id-ID" dirty="0" smtClean="0"/>
              <a:t>Selain </a:t>
            </a:r>
            <a:r>
              <a:rPr lang="id-ID" dirty="0"/>
              <a:t>itu, mengupayakan terwujudnya ketenteraman dan ketertiban wilayah sebagai perwujudan kesejahteraan rakyat serta masyarakat dalam rangka membangun integritas kesatuan wilayah</a:t>
            </a:r>
            <a:r>
              <a:rPr lang="id-ID" dirty="0" smtClean="0"/>
              <a:t>.</a:t>
            </a:r>
          </a:p>
          <a:p>
            <a:pPr marL="0" indent="0" algn="just">
              <a:buNone/>
            </a:pPr>
            <a:r>
              <a:rPr lang="id-ID" b="1" dirty="0"/>
              <a:t/>
            </a:r>
            <a:br>
              <a:rPr lang="id-ID" b="1" dirty="0"/>
            </a:br>
            <a:r>
              <a:rPr lang="id-ID" b="1" dirty="0" smtClean="0"/>
              <a:t>2. Sekretaris </a:t>
            </a:r>
            <a:r>
              <a:rPr lang="id-ID" b="1" dirty="0"/>
              <a:t>kecamatan </a:t>
            </a:r>
            <a:endParaRPr lang="id-ID" b="1" dirty="0" smtClean="0"/>
          </a:p>
          <a:p>
            <a:pPr algn="just"/>
            <a:r>
              <a:rPr lang="id-ID" dirty="0"/>
              <a:t>S</a:t>
            </a:r>
            <a:r>
              <a:rPr lang="id-ID" dirty="0" smtClean="0"/>
              <a:t>ekretariat </a:t>
            </a:r>
            <a:r>
              <a:rPr lang="id-ID" dirty="0"/>
              <a:t>kecamatan yang dalam pelaksanaan tugasnya bertanggung jawab kepada camat. Sekretaris kecamatan memiliki tugas pokok dalam hal urusan umum, penyusunan perencanaan, pengelolaan administrasi keuangan dan kepegawaian</a:t>
            </a:r>
            <a:r>
              <a:rPr lang="id-ID" dirty="0" smtClean="0"/>
              <a:t>.</a:t>
            </a:r>
            <a:endParaRPr lang="id-ID" dirty="0"/>
          </a:p>
        </p:txBody>
      </p:sp>
    </p:spTree>
    <p:extLst>
      <p:ext uri="{BB962C8B-B14F-4D97-AF65-F5344CB8AC3E}">
        <p14:creationId xmlns:p14="http://schemas.microsoft.com/office/powerpoint/2010/main" val="3281427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28320"/>
          </a:xfrm>
        </p:spPr>
        <p:txBody>
          <a:bodyPr>
            <a:normAutofit fontScale="92500"/>
          </a:bodyPr>
          <a:lstStyle/>
          <a:p>
            <a:pPr marL="0" indent="0">
              <a:buNone/>
            </a:pPr>
            <a:r>
              <a:rPr lang="id-ID" b="1" dirty="0" smtClean="0"/>
              <a:t>3. Seksi-seksi</a:t>
            </a:r>
            <a:r>
              <a:rPr lang="id-ID" b="1" dirty="0"/>
              <a:t> </a:t>
            </a:r>
            <a:endParaRPr lang="id-ID" b="1" dirty="0" smtClean="0"/>
          </a:p>
          <a:p>
            <a:pPr marL="0" indent="0">
              <a:buNone/>
            </a:pPr>
            <a:r>
              <a:rPr lang="id-ID" dirty="0" smtClean="0"/>
              <a:t>Seksi-seksi </a:t>
            </a:r>
            <a:r>
              <a:rPr lang="id-ID" dirty="0"/>
              <a:t>berada di bawah sekretaris kecamatan dan bertanggung jawab kepada camat melalui sekretaris kecamatan. Beberapa seksi-seksi di pemerintahan kecamatan, yaitu:  </a:t>
            </a:r>
            <a:endParaRPr lang="id-ID" dirty="0" smtClean="0"/>
          </a:p>
          <a:p>
            <a:pPr marL="457200" indent="-457200">
              <a:buAutoNum type="arabicPeriod"/>
            </a:pPr>
            <a:r>
              <a:rPr lang="id-ID" b="1" dirty="0" smtClean="0"/>
              <a:t>Seksi </a:t>
            </a:r>
            <a:r>
              <a:rPr lang="id-ID" b="1" dirty="0"/>
              <a:t>tata pemerintahan</a:t>
            </a:r>
            <a:r>
              <a:rPr lang="id-ID" dirty="0"/>
              <a:t>, membantu camat mengurus administrasi kependudukan dan membina kepala desa atau lurah mengenai penyelenggaraan pemerintahan.  </a:t>
            </a:r>
            <a:endParaRPr lang="id-ID" dirty="0" smtClean="0"/>
          </a:p>
          <a:p>
            <a:pPr marL="457200" indent="-457200">
              <a:buAutoNum type="arabicPeriod"/>
            </a:pPr>
            <a:r>
              <a:rPr lang="id-ID" b="1" dirty="0" smtClean="0"/>
              <a:t>Seksi </a:t>
            </a:r>
            <a:r>
              <a:rPr lang="id-ID" b="1" dirty="0"/>
              <a:t>ketenteraman dan ketertiban</a:t>
            </a:r>
            <a:r>
              <a:rPr lang="id-ID" dirty="0"/>
              <a:t>, bertanggung jawab menegakkan ketertiban di wilayah kecamatan kerjanya.  </a:t>
            </a:r>
            <a:endParaRPr lang="id-ID" dirty="0" smtClean="0"/>
          </a:p>
          <a:p>
            <a:pPr marL="457200" indent="-457200">
              <a:buAutoNum type="arabicPeriod"/>
            </a:pPr>
            <a:r>
              <a:rPr lang="id-ID" b="1" dirty="0" smtClean="0"/>
              <a:t>Seksi </a:t>
            </a:r>
            <a:r>
              <a:rPr lang="id-ID" b="1" dirty="0"/>
              <a:t>pemberdayaan masyarakat</a:t>
            </a:r>
            <a:r>
              <a:rPr lang="id-ID" dirty="0"/>
              <a:t>, melaksanakan pembinaan partisipasi masyarakat atau lembaga masyarakat dalam mengembangkan dan memanfaatkan potensi di wilayah kecamatan.  </a:t>
            </a:r>
            <a:endParaRPr lang="id-ID" dirty="0" smtClean="0"/>
          </a:p>
          <a:p>
            <a:pPr marL="457200" indent="-457200">
              <a:buAutoNum type="arabicPeriod"/>
            </a:pPr>
            <a:r>
              <a:rPr lang="id-ID" b="1" dirty="0" smtClean="0"/>
              <a:t>Seksi </a:t>
            </a:r>
            <a:r>
              <a:rPr lang="id-ID" b="1" dirty="0"/>
              <a:t>kesejahteraan sosial</a:t>
            </a:r>
            <a:r>
              <a:rPr lang="id-ID" dirty="0"/>
              <a:t>, memiliki tugas untuk mengoordinasikan penyusunan rencana dan program serta melaksanakan pembinaan kesejahteraan sosial. </a:t>
            </a:r>
          </a:p>
        </p:txBody>
      </p:sp>
    </p:spTree>
    <p:extLst>
      <p:ext uri="{BB962C8B-B14F-4D97-AF65-F5344CB8AC3E}">
        <p14:creationId xmlns:p14="http://schemas.microsoft.com/office/powerpoint/2010/main" val="1544193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000328"/>
          </a:xfrm>
        </p:spPr>
        <p:txBody>
          <a:bodyPr/>
          <a:lstStyle/>
          <a:p>
            <a:pPr marL="0" indent="0">
              <a:buNone/>
            </a:pPr>
            <a:r>
              <a:rPr lang="id-ID" b="1" dirty="0" smtClean="0"/>
              <a:t>4. Kelompok </a:t>
            </a:r>
            <a:r>
              <a:rPr lang="id-ID" b="1" dirty="0"/>
              <a:t>jabatan fungsional </a:t>
            </a:r>
            <a:endParaRPr lang="id-ID" b="1" dirty="0" smtClean="0"/>
          </a:p>
          <a:p>
            <a:pPr algn="just"/>
            <a:r>
              <a:rPr lang="id-ID" dirty="0" smtClean="0"/>
              <a:t>Mengerjakan </a:t>
            </a:r>
            <a:r>
              <a:rPr lang="id-ID" dirty="0"/>
              <a:t>tugas tertentu sesuai dengan kebutuhan pemerintahan kecamatan saja. Tidak semua kecamatan memiliki kelompok jabatan fungsional dalam struktur pemerintahannya</a:t>
            </a:r>
            <a:r>
              <a:rPr lang="id-ID" dirty="0" smtClean="0"/>
              <a:t>.</a:t>
            </a:r>
            <a:endParaRPr lang="id-ID" dirty="0"/>
          </a:p>
        </p:txBody>
      </p:sp>
    </p:spTree>
    <p:extLst>
      <p:ext uri="{BB962C8B-B14F-4D97-AF65-F5344CB8AC3E}">
        <p14:creationId xmlns:p14="http://schemas.microsoft.com/office/powerpoint/2010/main" val="15491448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260648"/>
            <a:ext cx="5410944" cy="591344"/>
          </a:xfrm>
        </p:spPr>
        <p:txBody>
          <a:bodyPr>
            <a:normAutofit fontScale="90000"/>
          </a:bodyPr>
          <a:lstStyle/>
          <a:p>
            <a:pPr algn="ctr"/>
            <a:r>
              <a:rPr lang="id-ID" dirty="0" smtClean="0"/>
              <a:t>Sekilas Soal</a:t>
            </a:r>
            <a:endParaRPr lang="id-ID" dirty="0"/>
          </a:p>
        </p:txBody>
      </p:sp>
      <p:sp>
        <p:nvSpPr>
          <p:cNvPr id="3" name="Content Placeholder 2"/>
          <p:cNvSpPr>
            <a:spLocks noGrp="1"/>
          </p:cNvSpPr>
          <p:nvPr>
            <p:ph idx="1"/>
          </p:nvPr>
        </p:nvSpPr>
        <p:spPr>
          <a:xfrm>
            <a:off x="467544" y="836712"/>
            <a:ext cx="8229600" cy="5424264"/>
          </a:xfrm>
        </p:spPr>
        <p:txBody>
          <a:bodyPr>
            <a:noAutofit/>
          </a:bodyPr>
          <a:lstStyle/>
          <a:p>
            <a:pPr marL="0" indent="0">
              <a:buNone/>
            </a:pPr>
            <a:r>
              <a:rPr lang="id-ID" sz="1100" dirty="0" smtClean="0"/>
              <a:t>1. Kecamatan adalah...</a:t>
            </a:r>
          </a:p>
          <a:p>
            <a:pPr marL="0" indent="0">
              <a:buNone/>
            </a:pPr>
            <a:r>
              <a:rPr lang="id-ID" sz="1100" dirty="0" smtClean="0"/>
              <a:t>A. Wilayah administratif setelah kabupaten atau kota</a:t>
            </a:r>
          </a:p>
          <a:p>
            <a:pPr marL="0" indent="0">
              <a:buNone/>
            </a:pPr>
            <a:r>
              <a:rPr lang="id-ID" sz="1100" dirty="0" smtClean="0"/>
              <a:t>B. Wilayah administratif setelah kelurahan</a:t>
            </a:r>
          </a:p>
          <a:p>
            <a:pPr marL="0" indent="0">
              <a:buNone/>
            </a:pPr>
            <a:r>
              <a:rPr lang="id-ID" sz="1100" dirty="0" smtClean="0"/>
              <a:t>C. </a:t>
            </a:r>
            <a:r>
              <a:rPr lang="id-ID" sz="1100" dirty="0"/>
              <a:t>Wilayah administratif setelah </a:t>
            </a:r>
            <a:r>
              <a:rPr lang="id-ID" sz="1100" dirty="0" smtClean="0"/>
              <a:t>Desa</a:t>
            </a:r>
            <a:endParaRPr lang="id-ID" sz="1100" dirty="0"/>
          </a:p>
          <a:p>
            <a:pPr marL="0" indent="0">
              <a:buNone/>
            </a:pPr>
            <a:r>
              <a:rPr lang="id-ID" sz="1100" dirty="0" smtClean="0"/>
              <a:t>D. Wilayah dibawah kekuasaan lurah</a:t>
            </a:r>
          </a:p>
          <a:p>
            <a:pPr marL="0" indent="0">
              <a:buNone/>
            </a:pPr>
            <a:endParaRPr lang="id-ID" sz="1100" dirty="0"/>
          </a:p>
          <a:p>
            <a:pPr marL="0" indent="0">
              <a:buNone/>
            </a:pPr>
            <a:r>
              <a:rPr lang="id-ID" sz="1100" dirty="0" smtClean="0"/>
              <a:t>2. Struktur organisasi </a:t>
            </a:r>
            <a:r>
              <a:rPr lang="id-ID" sz="1100" dirty="0"/>
              <a:t>k</a:t>
            </a:r>
            <a:r>
              <a:rPr lang="id-ID" sz="1100" dirty="0" smtClean="0"/>
              <a:t>ecamatan dipimpin oleh...</a:t>
            </a:r>
          </a:p>
          <a:p>
            <a:pPr marL="0" indent="0">
              <a:buNone/>
            </a:pPr>
            <a:r>
              <a:rPr lang="id-ID" sz="1100" dirty="0" smtClean="0"/>
              <a:t>A. Lurah		B. Camat</a:t>
            </a:r>
          </a:p>
          <a:p>
            <a:pPr marL="0" indent="0">
              <a:buNone/>
            </a:pPr>
            <a:r>
              <a:rPr lang="id-ID" sz="1100" dirty="0" smtClean="0"/>
              <a:t>C. Kades		D. Kepala wilayah/dusun</a:t>
            </a:r>
          </a:p>
          <a:p>
            <a:pPr marL="0" indent="0">
              <a:buNone/>
            </a:pPr>
            <a:endParaRPr lang="id-ID" sz="1100" dirty="0"/>
          </a:p>
          <a:p>
            <a:pPr marL="0" indent="0">
              <a:buNone/>
            </a:pPr>
            <a:r>
              <a:rPr lang="id-ID" sz="1100" dirty="0" smtClean="0"/>
              <a:t>3. Seorang camat memiliki kekhususan dalam menjalankan tugasnya, yaitu...</a:t>
            </a:r>
          </a:p>
          <a:p>
            <a:pPr marL="0" indent="0">
              <a:buNone/>
            </a:pPr>
            <a:r>
              <a:rPr lang="id-ID" sz="1100" dirty="0" smtClean="0"/>
              <a:t>A. Mengatur dan membina wilayah dibawahnya (desa dan kelurahan)</a:t>
            </a:r>
          </a:p>
          <a:p>
            <a:pPr marL="0" indent="0">
              <a:buNone/>
            </a:pPr>
            <a:r>
              <a:rPr lang="id-ID" sz="1100" dirty="0" smtClean="0"/>
              <a:t>B. Mengatur kegiatan rakyat</a:t>
            </a:r>
          </a:p>
          <a:p>
            <a:pPr marL="0" indent="0">
              <a:buNone/>
            </a:pPr>
            <a:r>
              <a:rPr lang="id-ID" sz="1100" dirty="0" smtClean="0"/>
              <a:t>C. Mengatur aparat kemanan</a:t>
            </a:r>
          </a:p>
          <a:p>
            <a:pPr marL="0" indent="0">
              <a:buNone/>
            </a:pPr>
            <a:r>
              <a:rPr lang="id-ID" sz="1100" dirty="0" smtClean="0"/>
              <a:t>D. Mengatur para pedagang liar</a:t>
            </a:r>
          </a:p>
          <a:p>
            <a:pPr marL="0" indent="0">
              <a:buNone/>
            </a:pPr>
            <a:endParaRPr lang="id-ID" sz="1100" dirty="0"/>
          </a:p>
          <a:p>
            <a:pPr marL="0" indent="0">
              <a:buNone/>
            </a:pPr>
            <a:r>
              <a:rPr lang="id-ID" sz="1100" dirty="0" smtClean="0"/>
              <a:t>4. Mengapa tidak semua kecamatan memiliki kelompok petugas fungsional...</a:t>
            </a:r>
          </a:p>
          <a:p>
            <a:pPr marL="0" indent="0">
              <a:buNone/>
            </a:pPr>
            <a:r>
              <a:rPr lang="id-ID" sz="1100" dirty="0" smtClean="0"/>
              <a:t>A. Tidak terlalu penting</a:t>
            </a:r>
          </a:p>
          <a:p>
            <a:pPr marL="0" indent="0">
              <a:buNone/>
            </a:pPr>
            <a:r>
              <a:rPr lang="id-ID" sz="1100" dirty="0" smtClean="0"/>
              <a:t>B. Petugas funsional hanya dibutuhkan untuk wilayah tertentu saja</a:t>
            </a:r>
          </a:p>
          <a:p>
            <a:pPr marL="0" indent="0">
              <a:buNone/>
            </a:pPr>
            <a:r>
              <a:rPr lang="id-ID" sz="1100" dirty="0" smtClean="0"/>
              <a:t>C. Bukan sebuah keharusan</a:t>
            </a:r>
          </a:p>
          <a:p>
            <a:pPr marL="0" indent="0">
              <a:buNone/>
            </a:pPr>
            <a:r>
              <a:rPr lang="id-ID" sz="1100" dirty="0" smtClean="0"/>
              <a:t>D. Tidak sesuai peraturan pemerintah pusat</a:t>
            </a:r>
          </a:p>
          <a:p>
            <a:pPr marL="0" indent="0">
              <a:buNone/>
            </a:pPr>
            <a:endParaRPr lang="id-ID" sz="1100" dirty="0"/>
          </a:p>
          <a:p>
            <a:pPr marL="0" indent="0">
              <a:buNone/>
            </a:pPr>
            <a:r>
              <a:rPr lang="id-ID" sz="1100" dirty="0" smtClean="0"/>
              <a:t>5. Tugas seksi pemerintahan dalam kecamatan adalah...</a:t>
            </a:r>
          </a:p>
          <a:p>
            <a:pPr marL="0" indent="0">
              <a:buNone/>
            </a:pPr>
            <a:r>
              <a:rPr lang="id-ID" sz="1100" dirty="0" smtClean="0"/>
              <a:t>A. bertanggung </a:t>
            </a:r>
            <a:r>
              <a:rPr lang="id-ID" sz="1100" dirty="0"/>
              <a:t>jawab menegakkan ketertiban di wilayah </a:t>
            </a:r>
            <a:r>
              <a:rPr lang="id-ID" sz="1100" dirty="0" smtClean="0"/>
              <a:t>kecamatan</a:t>
            </a:r>
          </a:p>
          <a:p>
            <a:pPr marL="0" indent="0">
              <a:buNone/>
            </a:pPr>
            <a:r>
              <a:rPr lang="id-ID" sz="1100" dirty="0" smtClean="0"/>
              <a:t>B</a:t>
            </a:r>
            <a:r>
              <a:rPr lang="id-ID" sz="1100" dirty="0"/>
              <a:t>. melaksanakan pembinaan partisipasi </a:t>
            </a:r>
            <a:r>
              <a:rPr lang="id-ID" sz="1100" dirty="0" smtClean="0"/>
              <a:t>masyarakat</a:t>
            </a:r>
          </a:p>
          <a:p>
            <a:pPr marL="0" indent="0">
              <a:buNone/>
            </a:pPr>
            <a:r>
              <a:rPr lang="id-ID" sz="1100" dirty="0" smtClean="0"/>
              <a:t>C. </a:t>
            </a:r>
            <a:r>
              <a:rPr lang="id-ID" sz="1100" dirty="0"/>
              <a:t>membantu camat mengurus administrasi kependudukan dan membina kepala desa atau lurah mengenai penyelenggaraan </a:t>
            </a:r>
            <a:r>
              <a:rPr lang="id-ID" sz="1100" dirty="0" smtClean="0"/>
              <a:t>pemerintahan</a:t>
            </a:r>
          </a:p>
          <a:p>
            <a:pPr marL="0" indent="0">
              <a:buNone/>
            </a:pPr>
            <a:r>
              <a:rPr lang="id-ID" sz="1100" dirty="0" smtClean="0"/>
              <a:t>D</a:t>
            </a:r>
            <a:r>
              <a:rPr lang="id-ID" sz="1100" dirty="0"/>
              <a:t>. memiliki tugas untuk mengoordinasikan penyusunan rencana</a:t>
            </a:r>
            <a:endParaRPr lang="id-ID" sz="1100" dirty="0"/>
          </a:p>
        </p:txBody>
      </p:sp>
    </p:spTree>
    <p:extLst>
      <p:ext uri="{BB962C8B-B14F-4D97-AF65-F5344CB8AC3E}">
        <p14:creationId xmlns:p14="http://schemas.microsoft.com/office/powerpoint/2010/main" val="42517753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254</TotalTime>
  <Words>827</Words>
  <Application>Microsoft Office PowerPoint</Application>
  <PresentationFormat>On-screen Show (4:3)</PresentationFormat>
  <Paragraphs>165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Clarity</vt:lpstr>
      <vt:lpstr>Sistem pemerintahan</vt:lpstr>
      <vt:lpstr>Desa dan Kelurahan</vt:lpstr>
      <vt:lpstr>PowerPoint Presentation</vt:lpstr>
      <vt:lpstr>Sekilas Soal....</vt:lpstr>
      <vt:lpstr>PowerPoint Presentation</vt:lpstr>
      <vt:lpstr>PowerPoint Presentation</vt:lpstr>
      <vt:lpstr>PowerPoint Presentation</vt:lpstr>
      <vt:lpstr>PowerPoint Presentation</vt:lpstr>
      <vt:lpstr>PowerPoint Presentation</vt:lpstr>
      <vt:lpstr>Sekilas Soal...</vt:lpstr>
      <vt:lpstr>Pemerintahan Kecamatan</vt:lpstr>
      <vt:lpstr>PowerPoint Presentation</vt:lpstr>
      <vt:lpstr>PowerPoint Presentation</vt:lpstr>
      <vt:lpstr>PowerPoint Presentation</vt:lpstr>
      <vt:lpstr>PowerPoint Presentation</vt:lpstr>
      <vt:lpstr>Sekilas Soal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pemerintahan</dc:title>
  <dc:creator>RAYHAN</dc:creator>
  <cp:lastModifiedBy>RAYHAN</cp:lastModifiedBy>
  <cp:revision>26</cp:revision>
  <dcterms:created xsi:type="dcterms:W3CDTF">2023-08-04T22:50:18Z</dcterms:created>
  <dcterms:modified xsi:type="dcterms:W3CDTF">2023-08-05T12:08:23Z</dcterms:modified>
</cp:coreProperties>
</file>