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Bilbo"/>
      <p:regular r:id="rId25"/>
    </p:embeddedFont>
    <p:embeddedFont>
      <p:font typeface="Quattrocento Sans"/>
      <p:regular r:id="rId26"/>
      <p:bold r:id="rId27"/>
      <p:italic r:id="rId28"/>
      <p:boldItalic r:id="rId29"/>
    </p:embeddedFont>
    <p:embeddedFont>
      <p:font typeface="Baumans"/>
      <p:regular r:id="rId30"/>
    </p:embeddedFont>
    <p:embeddedFont>
      <p:font typeface="Gill Sans"/>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http://customooxmlschemas.google.com/">
      <go:slidesCustomData xmlns:go="http://customooxmlschemas.google.com/" r:id="rId32" roundtripDataSignature="AMtx7mgoBvXAH6xJ+0Sj2mj/cYOUzuk2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QuattrocentoSans-regular.fntdata"/><Relationship Id="rId25" Type="http://schemas.openxmlformats.org/officeDocument/2006/relationships/font" Target="fonts/Bilbo-regular.fntdata"/><Relationship Id="rId28" Type="http://schemas.openxmlformats.org/officeDocument/2006/relationships/font" Target="fonts/QuattrocentoSans-italic.fntdata"/><Relationship Id="rId27" Type="http://schemas.openxmlformats.org/officeDocument/2006/relationships/font" Target="fonts/QuattrocentoSan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attrocentoSans-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GillSans-bold.fntdata"/><Relationship Id="rId30" Type="http://schemas.openxmlformats.org/officeDocument/2006/relationships/font" Target="fonts/Baumans-regular.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 name="Shape 15"/>
        <p:cNvGrpSpPr/>
        <p:nvPr/>
      </p:nvGrpSpPr>
      <p:grpSpPr>
        <a:xfrm>
          <a:off x="0" y="0"/>
          <a:ext cx="0" cy="0"/>
          <a:chOff x="0" y="0"/>
          <a:chExt cx="0" cy="0"/>
        </a:xfrm>
      </p:grpSpPr>
      <p:sp>
        <p:nvSpPr>
          <p:cNvPr id="16" name="Google Shape;16;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 name="Google Shape;23;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0" name="Shape 30"/>
        <p:cNvGrpSpPr/>
        <p:nvPr/>
      </p:nvGrpSpPr>
      <p:grpSpPr>
        <a:xfrm>
          <a:off x="0" y="0"/>
          <a:ext cx="0" cy="0"/>
          <a:chOff x="0" y="0"/>
          <a:chExt cx="0" cy="0"/>
        </a:xfrm>
      </p:grpSpPr>
      <p:sp>
        <p:nvSpPr>
          <p:cNvPr id="31" name="Google Shape;31;p2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2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3" name="Google Shape;33;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2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2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2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2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2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3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biologimediacentre.com/struktur-sel/" TargetMode="External"/><Relationship Id="rId4" Type="http://schemas.openxmlformats.org/officeDocument/2006/relationships/image" Target="../media/image4.png"/><Relationship Id="rId5"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1.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biologimediacentre.com/platypus-hewan-petelur-yang-menyusui" TargetMode="Externa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4.jpg"/><Relationship Id="rId4" Type="http://schemas.openxmlformats.org/officeDocument/2006/relationships/image" Target="../media/image20.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title"/>
          </p:nvPr>
        </p:nvSpPr>
        <p:spPr>
          <a:xfrm>
            <a:off x="261913" y="151863"/>
            <a:ext cx="11562815" cy="929103"/>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haroni"/>
              <a:buNone/>
            </a:pPr>
            <a:r>
              <a:rPr b="1" lang="en-US">
                <a:solidFill>
                  <a:schemeClr val="lt1"/>
                </a:solidFill>
                <a:latin typeface="Aharoni"/>
                <a:ea typeface="Aharoni"/>
                <a:cs typeface="Aharoni"/>
                <a:sym typeface="Aharoni"/>
              </a:rPr>
              <a:t>REPRODUKSI PADA HEWAN</a:t>
            </a:r>
            <a:endParaRPr/>
          </a:p>
        </p:txBody>
      </p:sp>
      <p:sp>
        <p:nvSpPr>
          <p:cNvPr descr="data:image/jpeg;base64,/9j/4AAQSkZJRgABAQAAAQABAAD/2wCEAAkGBxMTEhUUExQWFRUXGRgaFxgYFxwdHBccGB0dHB8aGB0cHCggGBwlHRgcITEhJSkrLi4uFx8zODMsNygtLisBCgoKDg0OGxAQGywlHyYsLC80NCwsLCwsLCwsLywsLC8sLCwsLCwsLCwsLCwsLCwsLCwsLCwsLCwsLCwsLCwsLP/AABEIAL4BCQMBIgACEQEDEQH/xAAbAAACAwEBAQAAAAAAAAAAAAAEBQIDBgEHAP/EAEQQAAIBAgQDBgQDBQcCBQUAAAECEQADBBIhMQVBURMiYXGBkQYyobEUwfAHQlJi0RUjcoKS4fEzoiRTssLSFlRjg5P/xAAaAQADAQEBAQAAAAAAAAAAAAABAgMEAAUG/8QALREAAgIBBAICAQMCBwAAAAAAAAECEQMEEiExE0EiUXEUMmGB8CNCkbHB0fH/2gAMAwEAAhEDEQA/APOJJr7Wq7bVPNT0Q3lOImh0QzTEJNXrhxvQ2hU0BYa2aJCRVtpQKm8RR2gc0X4LFlaPbimlJ0TpRAsTQ2h8vBZc4kZq+zxWgWwtVlIpqE3Dv+1Jql+I0ttirxZmuDaYZbx5NWHEkUPh7NXG3R5DwD3sSaEVjNGG3Xwt0vJyohavEVZ+KNXJYBFVthqKsDSPhjDUWxU1XcsVSLdHkVtFpbnXUvEVO3b0rpsV1BSR9+LMVbaxxqo2NKibFCxkgxsaa4uJNBm3FSV6IjDDiKqN6hXuV9aprESLzeriXTVdwVA0tjoLGLqS4maXFTUkJFBMdjPtKpzVUtyo564WrESgVUTrVkVURQDSCLZojtKDQVbRVi2js613NVlizNW38NAogSQILpFEWsTQxt1YluuoDaLb+Koe3iZNXvZmuWcLBrqOstFTXExVmUVW+HmusKiidvH0QuMFLWwxFds2SWiY6muboKW50hqtwGvmFV37dq2BkxNt3HzJmE7/ALsHvdY3qHb0FJSVo6UJRdMLtXYojOKUm7Q/9pqHVXJVWMZjoPePrEUbSOUXLhDq7FUraFWrw0fOt3tbbH5kYEp6AQRtUl4ddBhRn8ueunPfwqf6mD4Lfo8iV9nLduq8biEtKWcwB9fAdTXLWKnNlBZlmVETI3EHmKU3bD4lwGVwFmABAXzLCWb0AFM8sV7OjglL0CXeP3HPcAtrsCRLefQexppgMPePevM+WeQj3gbU34TwK2kEiT/NrHlO1O3wwIEaEbR/7SPzrFl1SuonoYtKkuRPguHJc8fEb/U0Y3w8pA1Kk9NvY/ameGwYB89iNNfHSjXOUfoVjeomnwzS8MJKmkYfHcOe1uJHI/raqbArbXcrrDDQjWayGLwxtuV5cj1HI16Ol1PmVPs8vV6bxPcuim+apVq5eNVgVqoyWgm3FdvRQasRVd+4YrqoO4uN4VDtqAZjUZpRbDLtuhGt03uWJqg2PCmRzkgEaV1TNEXrNfYXCya4VNBOCEUXfUGu2sPFXDDzRDYjxC9Kjbmml/BVzD4OudgtIDLRXHxFHX8JQtzBGjR1oDbEk0fgzVaYCmFjDxXbGHyJHz29NpP3rHYHC3cTf7NydzmG0ddPDp4VuSvTQ8j0rO8cwF2wGvqMgud0ktLMdyV8Dz/UTypotp2m2yjEcNwovrbtBmKMO0YmUPPKI1nlpTHi2E7K2pJOdjAEgR1JjbYwJ/pQXwcq9ooKywM69eXhv16RWg+IRmuYa0SJdmLAHnED070x4Vkc5Rko2b1CMouTR3h/Au1SGfKCkA6FlIGkHLPmar4f8OMXW3iZvAFgpYkxryB2/wCK23DMAAolQ3UbxM76zy+tSxnDWSGBYQdwScp8ftFY8moldXwa44ofRluM/AyW3UWWa2X0IQkSvPbkJ3PhROL4e+HKoCTCLqZJOm86TsZ/KtvwXBl1LuWuZRuSNhyHTyrN8QZrlyWOg7oB0IgkwNI2rP5pv93RWEYp8CHhWHU3TKjMdfCSfprv5zWiSyp235z+dIhaKuCeU+x3A+h9K0dtJPMz4fr9GnyTbrkO1IibUHaPt/SoOkHQajXwM86uuHzqJ28KjuYaCLGxjb7UJxE7CfD86stmGM7EfUfo0uxbkv1Hh+tN67kKRcj0s47ZGQtzXL7HQ+ximioY/X/E0Nxa0TbI6rH51TTT2ZE0T1GNZMbiYy5e1ri3qsxGCIoLLXvxyXyj56eJwdMZG4OlCMQarNxoivrB607kT2EbqVXko4gGodl51OxqoZ2mEVAwTVfZkV20pimToDifMtWWgBUCutcuGDRF2hbXhRmFE0Dh7UjWmVowKVsdJHcXbED0HlNV4Sxrry/Ku8Tfuj0qODfukncaelFP4iOK3HMWBNCOtdN2WNW5JqsVwSbtlFtJomzb1FfW7VTgjaiFRCDZFZX44wrZrd0tIMrBOxAB0Hjr7VoxcY6Uh+OO9atTsHg/5hvr5c+tLOPHJfFaYd+zzCBxLgQWhSRroMx5bQd/E9Kfth7dzEyDoJI01A0A+tYz4lxWJw4S3bvI9hJ7O7bAD98RlfWQYieW0GtV8EYwX1Nxh38on/NIn3Uj1ryM+5LyHsYHH9hsbTrbZlA1JST1DZoMdJBHpT3CZWUq0bQV6g86xHF+Gm/cVRcCWbNkvedy5hyxyqqoym4QoJgmDmp18LoqplRSFiFLHM7KAozXDGrGJPTNGwrE26t+yzSfXodYDAixaKhid4J3jSAeWm3pSDiOCHa5uokU5xjOioRJlASOc5iNfD+lD8RcLE6xGg5bSJHPc1CT5opjvv7MljMIc6+MjyjWfy9qYYUAoh/lEjykUbireZQ3kRttS7AscpQ8ifr+vvTXcSpJzr/vXxPl/wA/8128B7TXLe1IEjl6eVBWkloI6j1/X50yy6fnULVqe8RoCSf9R96e/jZ3ssuCF6x+uWn/ABQOO1HoT9KOV82blG3iPH6UM1rM6r7+GtLB0zmjP41BlNZW6da3HxBgyoNYO4hmvd0nMbPD137i0NUaFuMwqywzHlWswpMJVzUu0oG5cINfduaFINM1jCW29aOXBCPCKpsOAJqf4vSK59jKnywf8ESYFQxWBy121xQAxXMXxZWpvilR2yUuUFcJtT6VPGAAjlS/hvFIzeFEW7vajNNBZIxVDLBJjZsKrKBVVzCBV26z40OOIwyjypycIbsa6V0WpNRRzx8NmaOCgkj9CrMQ2WK1F/huRKzvGLXeFCVqdAWNKNgFzFxUv7SXLVWItrHjSm4mvhRdjRlFD/htwMZ3rvxFgBesug3IlfNdR77etB8LvBTRmJxGvgaW5XQ2+NHmWIV1Yq08p8Y2+1eifB17sbSBR8yjN3ozamOWhEmsn8XYcC6GGzL9eY9d/Wtf8M4Gx2dtmxdmQsEB5OmpAUCT7Vm1UPjRr0s1dmkt4RTdyqzBLiiQSTLjMCCToNPv7elcG4eLVsMRqRAUch0Gu9Yvg2EV4cM2oJQFSJAjKSrAFATO45Tzrd8Zxi27RdiAiLmYmOQ9q8yCTtvtf7mvNLpL2Y74p4hF9UA1kATyA1jxBB9zVGLuBjoRJMCOXL7zS3hmIN43sXcIILwsT3VXKV0IGpG451fhELmebRp05/mKzZItPk046pB2JaVWCNPDoKFt2e8euWTRb2dQOU/b9HlzqKW+8Tvy/OguggbL+utWJZI15zpVvZgnoJ0PlV4EmRIH9KUNgF4abc9ad2eH/wDgg0d4mfQmftFDLgy5gDfbzptgOKWrgcgg21m2B/hhJ06sKptuDJym01RncUnZiNjGo/XlQdhtDc8dKY8dtnXrpM/alXEHyWBpuwHrOv2NJiVtFJv42V8ZvhkrHLhwzU64ri5WB0pEhZWkDSvoNFGo8nga2fzpBV7hqKJOtUdkg2r7E4liI2oTC2yzRNa5U+jKpUG4LAI5Jiiv7Ht/wigHc2m00rn9pN1p4uNcitsvxJIFVWLjMSOVMLlrMar7DJrGlCPPYHaBsFwpnfU6VVjuDFGJkkfanuFvQM1cuubhMiPKlUIU7LeWXCQr4bgAVjnTLg2Ayyv60NXYbD5YPh/SjMDoSx2k1mlG7otHI1Qr4lw8h5FPsPiGS2DvAobFYhTqKNtMvZiaXmNSQynubR8OJNcERFUcUwHymd1U/SCPpUw4BBAqPGsd3J6ET5HSff703kblz7FlFbTOYzBET+vShrXDswp1+JD+INctLlYqeeorVvpGba30AcKwHfPhVmJw/fyxp+daDheEEk129gwLk0vkTYVjltRiOOcNMBshbKdQOYMdDr1rT/Dh4ZY/BYjsnbEC45ZbIuXCFKmDcUTBVshAOvPWjMVYlhFEWbpQqQACCCI06f8AxHtU90Z8vsvG4KvRt791WBuhGKzMMCARGh74AU8o32rzr4h+KGxSiwjns2Mu8Aif4CpGi9GG8bHUUr+N/i/FXWfDOYtkqwy89j7fOCOfpqHglUFRO4Ek65dPDwoQ0CUZTiV/U21Fmu4XalVtgZVUroBoxAgOR5CIGkedavA8J1XpAnw229KyfDSR+6YHQa9eceP06VseE8TtQRqG2AJ3rxs2KKlyz01OTjwUcXthdfD6bfryofgmDNxGcmBJA8Y/3P0ojjWYoCfz9ttRtTP4ZtD8Ikby5n/ESenQ1CGPc2kGU9sLFpwQXQkHTTzq3C4PQqQASNKaXcIAQzRA0H6PrV1pNZjvchTx00m6EefgBTDZEZhuikk9CAY/XhXlv7H8cnZ9lmm4zNCEyYB1jy0OvWa9T4/ihatNbWGZwSRzOhJMdIn2rx/9l2BNvHXjMFCVPipMjxmQPetzwRWFxZCOVudnqHxHZBYLvz6bj+lYzjeqR/N9gf61vuK3RcDFRqugO31rBcVUyB+hWDCl5lXRom2sL+xFfs/SolRtTHGgKtB2cMCAxMTH1r3Iz2o8aULfIsxqCdKot2CjKfGo37wktOximeEuq4E0znROMLK7lrMxOk5H+qkD2Jmk/wCGNaNbqC6Fkd/uDzfuj6kUr/FL0pfIO8Q0s2t+oqVxQSqnnVtnWT1oTiFs5lPKrrsSSQYcPANRw+xNWXQcqxOtRuLlUzSehqVluJugWx5D660DhsQXVl/W1cUlmy8hA9gBR2Hw4Rhp81BRcUHcpGZwNy7nIMwJrSgF7QAMGB9qLwuDVXYkcq5hCJjzpJu+h48cMngElNdxpVeMsh+62gYFD5MIn0MH0qjCX2Nxl2UT96JuNJ12k0ssdO2xlO+ET4Xwjs7IzDXY+YqnieEyqLg/dMe9aPtMyD+aD67H6igsXYDd0mAwPuBIHqYHrSxn99lWq6KXsG3bVxzqAuZyPKj710GwAKV4PfMdByoxfxsWXLoITCmOpmqb9thFOO2QKCOdVYoaTyoRbTGaTR51+0YMj2bkbh1J8oI+7fWlWD4orIusFY+nM/rlW8+LsAuJwTKv/UTvp4lZ09QSPavN/hz4PxWKytaTuE/MWAHj41ojqnjT3dE/DufBuOGfFPeRDGsRMamNfLWtLhcd3gSQNdI5ztFZbFfs1xNqy993tqLKl4BLE5RtPL/ajvhfBds/aOTktgCNhmEFm8T+utedq8cZryro3aabi9jN4+HJADFjoYYmd/tTHh2OFqyAY58wPlABmltu+SJBgaZRM6etJ/iK6Mtu2NMuYk/4z/QD3FZtIrmPqXthyNOI/EyohvXCcigwijMw0JGnXQ1geKftgyljhlLMYg3AFUDyBk6+VM7XetupO4keaa/+nN715X8UcBaw7OgJtE7j9wn90+HQ+leooRj0YFkb7Nd+zvi97FcTtm/dZ2vZ1JJ01tuNByA008Kc4S1cwnEnVljMqk+aymnXYe9Yr9lrkcSw7xIRmY+AyMJ9yK9E/arfU4zAXVJUvbvBo30Kj31qeSSb2fwWgqqTNvisbNpoEE/rQVmMRYLLd8AjD0zKfqK+wWMC2zJLeWv05f71Zw/GA3FV4i5nST/LDKPXO/8Apry8SflNs0ljr7Ej2h2TO3WB6UixePBVQp1kaeVaLimBZQbU6y0DqJkfQ/SszgMGe1GmgNevFpo8qad0LEwLM7pqJYqPOdKhYwtxLmQmImfDLqftWnxlnvgqO85zqRyIgg+WtA8S4cwvHMZnvT1kT96KEqhEtu52yMZEMGHhBBFejf2Ja6fak+CwOYNMfKNfX/avvxrfxGknFyfBVVHsIwDLkZTuKEv3VJ0M0qOK/vO6ek1I2GzNKsuWD6MAR7g1oSpuzNutKjR2sQFIU9JoLG4pHYLMGNPMcj50t4leuC5sN1id9j9Of+WqMPDgGCMqsxPUmAv1ilivYckhkGhjpBoDjvG3QBLKl7p1UAEwP4jHjTnssz5zsRHkw/U+tL+I8VXCWEuABxcPeKnUmCRr00ihlyOH5ZTBi3vnozT8TxhkOzBiO8DKwPACKY8MxWIgZuXMmD71oMSgvW7dxgI+ZCdTBEkHr5UvfhaXmyMW074AkK6A/vRpvyrF+oTXPB6a09erHvDsFdZO00IInXQnr51S96Cs6g608sYh7aNpmUISIIjb8qz+IvzaQLrH0860aabzK2YdXBYnwPbuJ7kDkf8A1D+q/Wk1zHllcA6qVPvp9KN4bDqZ+bIx/wBPe+wal9y0pIKiAcymOfMVeONLszyyOVUNOIYicmXZwG8p+YejSPSlvFcSyNlUSBFHYK2pRSf3AfZ/6Ff++gsZdXOGGumopoQ52iyyPbuJYTiMqQZnpXbuMJQydOtUlQrgyAPqfACmeOtKsBQCGE69a5xSdnRnKSf8CjDYwZCoknlE1V8NYi5grt1nZbeGJzjtCRDndV+p9anxC2yZRzjMYMbkxt4CvrfEALcOxILSDvlPjM6VLUwjsfFldLOW9Jmr418V2cXwx/w7BmZirgbqF1PnOgHWaH4QEw9tLdx0U6Fh56xWM4Pxq3ebEWgi2SRo67MdRJgaUNw/hlxVLuMxJknfnyPOd6yZlHxLH0u/yehhT3uS5PQuN/E+Fw6A3boBYSFBzFgeQA22+tIOKYh7+FGOE5GYAIYByxAaduW1ZDFcAzlYAILZmPMidVJ5ADStpxK5PDmtrlyysf5eS+VSxuGFrZy2PlxyyJqa4EWH4m/dlCF33B0nnG1X8WxWVGESC0aiQwA+xoPhY7D+8HeRtGH8P9aP4pahLTADKSyHwIAK+6FfUGt8Mm6VGDPi2RtGRwN44S8L6CLckMvIZtJHhPtWt+P+INc/AMQM1vOpYGVYMEYQSd4UiD1oHiWGW4httCyNB48j760sucYFzAYdLsm5av6jmVAYFoA3BI89KGXFU4yQNPm3QcX6NpwvGSAIhufPXwFCcbssA4ViGAt3UOhylCVzezkkHeDSn4lR7eGYr3swAzK0aEqVLDfUSIHMTWUvW7sWipIV7VtSZgE66Hr5VnwY0m5GvPJySij1/C4y3jEUOQmIXUQw70bx/EvhuOgrM4mxfS8E7N9c2XKhbNGukCkdr4fdLZyNlfuwToVYAEQR57nrTyxx69bW2t26TfcKMzZZH8ihRlG51+tU86SairYr0zk05BmFxiPbVoII7hnRlIkag6rqBvRGLUMVYiXAAYf4qDdwMXecSMy2+0UgbhR3/EQYPlPKmJgOjHUEZfOJg0YyTSZKcGmQWyQ5UfK518NDrWa7JP4j71rcbfGa2QNDl085H50B+CH8P2quPLV2RnicujIX7xCQqyftFN8bx0HswwOVrdkAxpKp3vWaT4pgHGYk5grHfQMM0DrTTh9hLtoqZIRgQOZVjsPXT/MKdpy5ZJUnSFVziTXmmIhSPbQfSatwrsyrlOoAO++w9aBCA3Li6ADKDB2nWeU70w4cjQ7kAKo0B3ISFMR/M1WjGKrkm7CX4oolbhhrggdBciFnwnQ+FS+HsOt6zZRwALBYtt3n1BBHlOtK/jjDr2Nu4pmWj6TNLreNY4cXFPeDgXR4xCv4yBHnWfNFTVI16d7DT4niWa93myIjBNflHMLPlrT/AA7qSmQZlgKYOkMJ06gjXSst8H4vs7Vxyy99oZWg5+YGU6GjcHi2VykZdAVUbIgYwB4AGvNzY+KXo9XDNv8Aqa7EvbFghSGAdoiYIBg79CCNKx3ELz2yypyafAqdfzpzxLFsxQfvMAoAAAgGAANAKBxuViwY6m0Qw6ESdfHStWiW2VemY9dzC/aZfw26c+H1kXGdSw0KzKEf931qvAuyhxOqMrj0OVvpQ+F0tKY7wclWB2mN/IqD/moxADingMAw1B2IcD7NWxpW7f8Aaf8A0edu44/u0HKctxcp1IyMI070EGOkwZ8KDuWjmfSbiAkSNN4I89ao4leuW2BUbrO++WARRiMWNu6GJFwFG89F99QfOaNVyByUvj/IJjsYqsAACQNT1MUx4Rd7aBO2w+v2kVmsXbJZYkhmbSNQFP8AQGmXDsRkKOA0xlgHSHbQ+i103Jx49AgqnyEcdINx1BkrbSF6won66+tZvGXSmHZh3WJ2B3AGtMPiMlrr3Lcgq3/aIX20FX2cLZvdhbAktmLxroB3vrU7qNspBN5KRmPgkQ7tMSjAiOsGfpXoHB74GHt5tjmA0+XUATXlmDDWMXkBMrcKeazln21r0LHpbvLasnMQnfGTQu0ZRJjQDXbWTWHURTavo9XTtqLpcod3ODsrC4p0IhgNm/oaE+IrWW2mSYmWHnp6U9wGEJsA7LsBERHgaBxoDFB+6edYYNqRrbtciXhiCP5TuI51K9rauW+ar2if/pPejx7Nj/oq63byF1030nxG9AYrE9ndt3d+y7xExO4yyf4py+prbgleQy6mP+GxemIPaS4BXUGPLT60BjsKGayE0DXL2byyWSw9596lxrhZTENZQuUn+7OpzaFuQ10A/wBQovhGIm0XIzHtLiiP4IsBp6fLPkK9GUvieXhxtT5NbxfhYPCijKCzISCRopHekRoNRWA4ei32wtu1JYW17SZgBZ25Hl7eNevolu5ZMmFtL3lMgEkDf029a8d+F7rWb9sgSexILQe6M76/SvMwOWyT/wBD051vRusHirN25csLrkLBpB1KxIJjfbz1jY13EcJtuFdic1ktl0mRB7p028dx61L4N4XmcM4WATLBdzqzMx/eMEmSZAMU2xt+xDmycwiOoJ8ORFZptRlcev8Ak0K2tsuzzix8VLOa7peUlSY0ZWMH20PpR9nj6i6AvfS2HZmme6AWAXryXzNZP4ywvZYiP4lDEdJJr7gTILFySAzuiTzy/McvTVF+3WvUxxVWvZ52aTun6NdhuMpcezbM5tGHOZuEEfrpV8p4+1Z1rgt37TAfLmDBdwJJGXTXQg77yK0v9j4f/wC/t+4/+dUpEoyaM2OIoVVTBCK8+ADEjntlMelX8Jxyi4CwjSD173P8/Ss9iOFFDBksDBHrG3MEkelPGwQutbymDcRignc2y2YbRpknlBPtZ8cMzKN8ooxeGUdu6GYFt0nco5afMDT2ovC3Xt2Lyt8zW7ZSZgAMbjAGImbQ967hcGb2EYiFdYQToezZgZaJ11blqCNzu24pw9RYdAM2d0RWJ+Zl7QADXTvSIMaz1FRclaL+PixVxeyLmBuOs5VZSs8g4zBfSCv+Wspw18rd75GGV/8ACefmN/Stnj8OycNynKCbjTAIkKoAPj8x36b156LpFd+BqpG3wHCMjAqe0Kt3kGmZDsx5eMVvcTwI32s3LSXrdwQrFQn/AE92BDaHwPia8k4RxG+zW1TMxt8gfmQalT1gAxXq3D+LF1TKxBIk7zGxA161PMo/uZbE30hd8d47LdP4dij2UVTsWIeRPmMo1rLfD7EIzkASx1Y6nTmOczNW/EpYXsWSCM1tSD0ysP60r4Rf7ROyIy6k2nOgDGO452ysdidiw1g6VwpQiiWouVocDEvkUFQwWWDDYk6e2ka8xRFniLAoW+fK2p07qN76Ej2qGEwqiw6GVPaqDJU6FLuWOUF1U8vGlnFnASZBYdsdOYuMr78xrHvVJSszqFI1PH+IKvZ5liGbL5OAQfWKCwXErRCW7ZILZsq8lbVlkeOaBHUVViwMVgluQM6C1m8MgyHn1E1lL+FK5T8rloUg7QZzZl2MkDTaDXKXFHShU7NXY4yhZ2JIKqygHlm0zTz0nXxq3h3FFd0QQDrCz80sNT0hWJ9KQ8QsB7bYkqB3e8obXtWbUcxkCksI5ADqaJ4EgLWIUhraYp3JXfud2TzEJ9aDlwdGHyLcbjiVzbMZaAf3fH6H0pl8FrLG6NVylFnkdCY8KymFDko1x0GYsve5KsS3iJ0A5kHatTwW5Yw6qgaQZCmdWjXNG40y/lyqGfiDivZr0sfmmzP/ABvgmTFJdykBwswP3hoYrR/C1w3MjEFVUqMx0J2zQOXSm2MCXrVzMA4yMV1mCFMEGOse+9ee4X4xvWrZS1btIzAjOF7wBEaaxPjUFF5IbXw0aXPxTtdM9C+I/ic3HFiywVE7zwe8x/hg8tqNwd3OoPSCNOR+b2P3rxrhGMyXQzEwT3vGeZr1nhLKwXK0fvAEiYA1nXaaTLhUUqDiy7rs7xLRjvJ1HiKzd2Lr3Ff5GCARrBRpJEeP2pr8R2rxa3k0DEgn94RrC8tRQnF3W2GhCSAilVJgtBOUldWDGJiPMTR00UpKwaqTcGkfcec9lZvWiTE21YGYdDCzpPyMs8oUV34b4ZcWzlZspm6w0zAkiwBO0zJ85qnCYpkwbWu0CMSGBtA99YE5iBmckZiZ0hFGmoDXFXrSWgBmWCxBgns+9ZYyIgkwpA16AmtOVt8IzYmo8tjG9xW5ZW2pyN2iuwG0m2cxUjpCEz41iPiXD2rWJw5V8lt0k5pIEO0qQDqNaZ/E1221y2yBgFQhP5lxFmT5wzqogaZWB2rPfGq3DawbvM9kyGeRR238YiljCnXoMsib/kY/EPxWptjD4e4xDHvOoKLv8qyZYEjUmByrSfC9phYRXEEAevgBy0rx9TrXq3AL7lVYnKIAC6DMI+czzMzIqWoxRWOkW0+STnbMb+0E/wDjG8FX08KAwIbsg0wM8T6TtvR37QAPxjZdZVCY6kVRgcOfw2b/APIqz0DBjEddJnbccqvhXwX4M+bmb/IyDq/Y27YylrgTLEk5uxMueQLlo8NKcf8A1Hgv/Ls//wA1/pSbhlxlfVh/dlssxIuZezWRz68vk30of8FZ6H/sqi4/8slx6GOIsq4suATGW3c3llDdxgdi3Jp8KMwNtrjWhoCIUwTJV5BCBTPVuUkVncLxYGZENIKldCIGoEbSRVeK4rcRhlYhlZSpEbKJBzDvHfbank/oVL7H2Bxf97ktn+7a2+moySFIZj+8+aCSeogwBWjv4I3lu6yC6XGTmGCPmy+ZKt5qeleb8Nxrdo5PezK8z/hOo6RvWvtYzsrL3c4JYq6jNqHXKGSeu5HgxqWRX0Vh1TNBxBw1i24GmXtEJXRs4BA1OmtySP5T0ryXHWVW5cC7AnL5T4+FehW+JZ8GTtNzRdcqg21lVG3UjlpWD4wUN5jbkIT3Z5AgaRy15UYqkdJ8lWBxDWiHTf8AUg+BEj1r034PXtkNyIBiAORH5TXmvCcMbri2OZGvQbTXrvC0FuyqLAVRof4vMj31qGpybYbfsvpsblK/oynxHiRcfEWtcy23ZY9My/Sfes9wy0htRPfZgGkTAGqneYMH2rRLgQcYSTKsrqCNCJVj9Cp96zvDMockuqqSD3uhJD+cKT71fG6IZluHSXml1VgQbKxuSGtKrAsOo1PqaEs4ktbAuIG74BBWY7mkdPl61D8XbOMzMWCltSCIC3BBA027x0ppxTCLbw4tqSTdYvnbQgW4ieeq5qZz5X8ktraZZwu+Bh767ZkGm5IJP722wEae9IMRcZixUEjQqQQFUKMp9269Kuw8u3dbUqyZRM6d5YO20D/L4UpbEkCAWy94Nl0nUx6a8yedUkogW5o1PDLYtKy3ict9LQcEbM8wyj+UspjkFNMLOFNpcnd7VMM+dtpN1i+h5iFPLY+2IuY9oUsWPy/NyKnYTyIA960vB+KC866Qq2sj6iSVtlUYHctoRHSOlDJtrg6NvsB+IlVioDHuCFn+FTE9ZJJY+LGjeGuovLeuHNkDsmwGbKqrIO6gWxp015ar8fh2ItH96BmjbUa/aTVSCMstsdenkCNCOVK1uQ1tPg3fAeM22twyDObnymAArEKCu/d5eArB8ZwVu5xAC2hSzeurlX+EXGGg0GmumnOj7PDyHurafuhip02VhqfINt4AUbh8C34gbZbRLjYgFEKjXcmRI8jSPGoq0UU3J0xj8WfCGHt4a7csoB2YUhh57k9N6++BMzhWO7kJ5gaVHD8VnCXLTjMWUINd88gSeg39KYfCmGCm1lIgbCdOW/U6fWsjclDbI2RinLcvoY8SKm5atysjMe9oJ2Hn/sNaxPFsYc9+yWUlHQoQN4BBA1mIbzGlae/jw199FMF4GkgIY06azXnHGAwuXXkktdaPQnWB46U2mjz/AEE1L+I44XxNe1V2jKvznYlXHZsI1kgMSByPWqDj2KZO0YKNNWMQpBEEgzDL9B0pFfUrlABmASfMT3fCPrUsECSV6detbEomK3Q/4ljWfLbBCrbEqS8tbUszZc0kvOYGQOfIDRj8QAPhkSU1tgk7xqWJBHVkifGJrG3cO86gidB6Db2o3s7nYWXSTlV8w5AZzE67T9qDjyFFnw9wpLgW4QWysQyxoDpE+Gs+lbjivEVsWcz7lFAHuANNjpuOlYfNfthkDkDMoGU795hpl0Osnxph8R4kYh4UsciuoMaEqdTHLQmPGazZMTnNX0aseaMcbrsB47w4w18hoJQCeYyJJHPcx/xTO8ypaVUUHTople6A0EQWmZPnA0prxF7L2EtMYKg6TrJyuc3TUx4RWetC7cvIjwGdwdDGUDSCOQgDTl61eMlTM2SMrVFlzHsO+LkMSCTpqTlAkHTTLuI+Y1d+IvfxD/SP6UnvYd7bN8wOYxOgjlryO+0bGmH4N/8AzD7mmtL0KrfszXZmY2NMr9k3LdsGA6ggnmVOo88uo9R0qswTsBVnaRlMaCRFU2CeQ5hsA65WBAzA68oIP3FE4jG9physAHtFdRzHcVT9vrRHFHHZpEgEbVne0NJJIdNmhsY57tqAolVKmDGY6CSJiYpG+GaSCNtPrXcFiysgbGqnxJNBJI57rHPw+BavZiZ00g8zz9Na1OI4sAn904LSANND5jnzrBWMSQIFF2sTln3HnSywxm7ZSOonjTSNDgsWO1tFtHzEMddlkSfHWlmLw6MxGbYkyIG3p06VTwu6cwPjQV0ameZI+tV2+0RbvsZYPAjtDsEETJ1YSIAA1k9fA004zjDeVJAAtsxIXXQ6AeQAj1pF+I1MbQPpVF3EMIAO9K48/gVSfSDuCspxAKkLzAJ6A6z+Vc4rw8i4NgCI0I0jafeaRLcIM86tOKdjqx18aO77GcX6HDYc3AZjKQNRGhUKBA32moYbDZXzLAhogjfyHMUNwp2BKg8pPjTQtlXMdR9Z3o8NWSe66s5eulERCRlGZlI3IIiCD0irRlkSdxrPX8uVcxJDraaP3WGvn/Su3IyNpttQaZSLsbYMor9o2rPCgiY7oklup7q1zhl5ibrLPytpsNTBjx1I9aAtEm2GnURA5azUsJigjKMo1G8bdY8/yoN8DJqxlcwIKrHzB/8AtIO/vRHBsXlWFeCACoj+b689a7wzHd8LHh+hQeIIsu5Ubn67T5VGUEXWRpUjlqyxxl4s0LmuMBtOhjXpJpbjB30dwNBB5iW2M7aEjTnFMcW5LAndzVeLwIe6IOkiVI0nSD9KeMa6Izk5cMUYi0GuDSMsAxoZA2UUw4Ph7a3RIgaCepk+v/NGcZwa986fP055RrQ3CUHaqTqdCPv+VP8A5bJr91B3xJgkt3LcicxIXkIH+0+grO/jf+mh7qBrk5QdRmzDfwkVrPjASoIOXLBBABO/j50iw4RmQtJ3Ow3AP50LdFKVgFu4xZjEp0I+TLMbaTqdqtwb5WlAGQlSw/iUEZvPaNanxS1lJBOhO1L8TgjC6wJYEeC66dKKTJtL0NLd43GutvDE/wCEE8ucagegq7g920LmYwGXYkkSzEgT6MT50Hwm6oDkDUoVPjqINVNhRsN9GJOuxJGldSCn6DeKXWZriuslSTroOgI+3pQ+e9/APp/SmF+yXQsTzQE8yJ2o38Etc4sNn//Z" id="89" name="Google Shape;89;p1"/>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data:image/jpeg;base64,/9j/4AAQSkZJRgABAQAAAQABAAD/2wCEAAkGBxMTEhUUExQWFRUXGRgaFxgYFxwdHBccGB0dHB8aGB0cHCggGBwlHRgcITEhJSkrLi4uFx8zODMsNygtLisBCgoKDg0OGxAQGywlHyYsLC80NCwsLCwsLCwsLywsLC8sLCwsLCwsLCwsLCwsLCwsLCwsLCwsLCwsLCwsLCwsLP/AABEIAL4BCQMBIgACEQEDEQH/xAAbAAACAwEBAQAAAAAAAAAAAAAEBQIDBgEHAP/EAEQQAAIBAgQDBgQDBQcCBQUAAAECEQADBBIhMQVBURMiYXGBkQYyobEUwfAHQlJi0RUjcoKS4fEzoiRTssLSFlRjg5P/xAAaAQADAQEBAQAAAAAAAAAAAAABAgMEAAUG/8QALREAAgIBBAICAQMCBwAAAAAAAAECEQMEEiExE0EiUXEUMmGB8CNCkbHB0fH/2gAMAwEAAhEDEQA/APOJJr7Wq7bVPNT0Q3lOImh0QzTEJNXrhxvQ2hU0BYa2aJCRVtpQKm8RR2gc0X4LFlaPbimlJ0TpRAsTQ2h8vBZc4kZq+zxWgWwtVlIpqE3Dv+1Jql+I0ttirxZmuDaYZbx5NWHEkUPh7NXG3R5DwD3sSaEVjNGG3Xwt0vJyohavEVZ+KNXJYBFVthqKsDSPhjDUWxU1XcsVSLdHkVtFpbnXUvEVO3b0rpsV1BSR9+LMVbaxxqo2NKibFCxkgxsaa4uJNBm3FSV6IjDDiKqN6hXuV9aprESLzeriXTVdwVA0tjoLGLqS4maXFTUkJFBMdjPtKpzVUtyo564WrESgVUTrVkVURQDSCLZojtKDQVbRVi2js613NVlizNW38NAogSQILpFEWsTQxt1YluuoDaLb+Koe3iZNXvZmuWcLBrqOstFTXExVmUVW+HmusKiidvH0QuMFLWwxFds2SWiY6muboKW50hqtwGvmFV37dq2BkxNt3HzJmE7/ALsHvdY3qHb0FJSVo6UJRdMLtXYojOKUm7Q/9pqHVXJVWMZjoPePrEUbSOUXLhDq7FUraFWrw0fOt3tbbH5kYEp6AQRtUl4ddBhRn8ueunPfwqf6mD4Lfo8iV9nLduq8biEtKWcwB9fAdTXLWKnNlBZlmVETI3EHmKU3bD4lwGVwFmABAXzLCWb0AFM8sV7OjglL0CXeP3HPcAtrsCRLefQexppgMPePevM+WeQj3gbU34TwK2kEiT/NrHlO1O3wwIEaEbR/7SPzrFl1SuonoYtKkuRPguHJc8fEb/U0Y3w8pA1Kk9NvY/ameGwYB89iNNfHSjXOUfoVjeomnwzS8MJKmkYfHcOe1uJHI/raqbArbXcrrDDQjWayGLwxtuV5cj1HI16Ol1PmVPs8vV6bxPcuim+apVq5eNVgVqoyWgm3FdvRQasRVd+4YrqoO4uN4VDtqAZjUZpRbDLtuhGt03uWJqg2PCmRzkgEaV1TNEXrNfYXCya4VNBOCEUXfUGu2sPFXDDzRDYjxC9Kjbmml/BVzD4OudgtIDLRXHxFHX8JQtzBGjR1oDbEk0fgzVaYCmFjDxXbGHyJHz29NpP3rHYHC3cTf7NydzmG0ddPDp4VuSvTQ8j0rO8cwF2wGvqMgud0ktLMdyV8Dz/UTypotp2m2yjEcNwovrbtBmKMO0YmUPPKI1nlpTHi2E7K2pJOdjAEgR1JjbYwJ/pQXwcq9ooKywM69eXhv16RWg+IRmuYa0SJdmLAHnED070x4Vkc5Rko2b1CMouTR3h/Au1SGfKCkA6FlIGkHLPmar4f8OMXW3iZvAFgpYkxryB2/wCK23DMAAolQ3UbxM76zy+tSxnDWSGBYQdwScp8ftFY8moldXwa44ofRluM/AyW3UWWa2X0IQkSvPbkJ3PhROL4e+HKoCTCLqZJOm86TsZ/KtvwXBl1LuWuZRuSNhyHTyrN8QZrlyWOg7oB0IgkwNI2rP5pv93RWEYp8CHhWHU3TKjMdfCSfprv5zWiSyp235z+dIhaKuCeU+x3A+h9K0dtJPMz4fr9GnyTbrkO1IibUHaPt/SoOkHQajXwM86uuHzqJ28KjuYaCLGxjb7UJxE7CfD86stmGM7EfUfo0uxbkv1Hh+tN67kKRcj0s47ZGQtzXL7HQ+ximioY/X/E0Nxa0TbI6rH51TTT2ZE0T1GNZMbiYy5e1ri3qsxGCIoLLXvxyXyj56eJwdMZG4OlCMQarNxoivrB607kT2EbqVXko4gGodl51OxqoZ2mEVAwTVfZkV20pimToDifMtWWgBUCutcuGDRF2hbXhRmFE0Dh7UjWmVowKVsdJHcXbED0HlNV4Sxrry/Ku8Tfuj0qODfukncaelFP4iOK3HMWBNCOtdN2WNW5JqsVwSbtlFtJomzb1FfW7VTgjaiFRCDZFZX44wrZrd0tIMrBOxAB0Hjr7VoxcY6Uh+OO9atTsHg/5hvr5c+tLOPHJfFaYd+zzCBxLgQWhSRroMx5bQd/E9Kfth7dzEyDoJI01A0A+tYz4lxWJw4S3bvI9hJ7O7bAD98RlfWQYieW0GtV8EYwX1Nxh38on/NIn3Uj1ryM+5LyHsYHH9hsbTrbZlA1JST1DZoMdJBHpT3CZWUq0bQV6g86xHF+Gm/cVRcCWbNkvedy5hyxyqqoym4QoJgmDmp18LoqplRSFiFLHM7KAozXDGrGJPTNGwrE26t+yzSfXodYDAixaKhid4J3jSAeWm3pSDiOCHa5uokU5xjOioRJlASOc5iNfD+lD8RcLE6xGg5bSJHPc1CT5opjvv7MljMIc6+MjyjWfy9qYYUAoh/lEjykUbireZQ3kRttS7AscpQ8ifr+vvTXcSpJzr/vXxPl/wA/8128B7TXLe1IEjl6eVBWkloI6j1/X50yy6fnULVqe8RoCSf9R96e/jZ3ssuCF6x+uWn/ABQOO1HoT9KOV82blG3iPH6UM1rM6r7+GtLB0zmjP41BlNZW6da3HxBgyoNYO4hmvd0nMbPD137i0NUaFuMwqywzHlWswpMJVzUu0oG5cINfduaFINM1jCW29aOXBCPCKpsOAJqf4vSK59jKnywf8ESYFQxWBy121xQAxXMXxZWpvilR2yUuUFcJtT6VPGAAjlS/hvFIzeFEW7vajNNBZIxVDLBJjZsKrKBVVzCBV26z40OOIwyjypycIbsa6V0WpNRRzx8NmaOCgkj9CrMQ2WK1F/huRKzvGLXeFCVqdAWNKNgFzFxUv7SXLVWItrHjSm4mvhRdjRlFD/htwMZ3rvxFgBesug3IlfNdR77etB8LvBTRmJxGvgaW5XQ2+NHmWIV1Yq08p8Y2+1eifB17sbSBR8yjN3ozamOWhEmsn8XYcC6GGzL9eY9d/Wtf8M4Gx2dtmxdmQsEB5OmpAUCT7Vm1UPjRr0s1dmkt4RTdyqzBLiiQSTLjMCCToNPv7elcG4eLVsMRqRAUch0Gu9Yvg2EV4cM2oJQFSJAjKSrAFATO45Tzrd8Zxi27RdiAiLmYmOQ9q8yCTtvtf7mvNLpL2Y74p4hF9UA1kATyA1jxBB9zVGLuBjoRJMCOXL7zS3hmIN43sXcIILwsT3VXKV0IGpG451fhELmebRp05/mKzZItPk046pB2JaVWCNPDoKFt2e8euWTRb2dQOU/b9HlzqKW+8Tvy/OguggbL+utWJZI15zpVvZgnoJ0PlV4EmRIH9KUNgF4abc9ad2eH/wDgg0d4mfQmftFDLgy5gDfbzptgOKWrgcgg21m2B/hhJ06sKptuDJym01RncUnZiNjGo/XlQdhtDc8dKY8dtnXrpM/alXEHyWBpuwHrOv2NJiVtFJv42V8ZvhkrHLhwzU64ri5WB0pEhZWkDSvoNFGo8nga2fzpBV7hqKJOtUdkg2r7E4liI2oTC2yzRNa5U+jKpUG4LAI5Jiiv7Ht/wigHc2m00rn9pN1p4uNcitsvxJIFVWLjMSOVMLlrMar7DJrGlCPPYHaBsFwpnfU6VVjuDFGJkkfanuFvQM1cuubhMiPKlUIU7LeWXCQr4bgAVjnTLg2Ayyv60NXYbD5YPh/SjMDoSx2k1mlG7otHI1Qr4lw8h5FPsPiGS2DvAobFYhTqKNtMvZiaXmNSQynubR8OJNcERFUcUwHymd1U/SCPpUw4BBAqPGsd3J6ET5HSff703kblz7FlFbTOYzBET+vShrXDswp1+JD+INctLlYqeeorVvpGba30AcKwHfPhVmJw/fyxp+daDheEEk129gwLk0vkTYVjltRiOOcNMBshbKdQOYMdDr1rT/Dh4ZY/BYjsnbEC45ZbIuXCFKmDcUTBVshAOvPWjMVYlhFEWbpQqQACCCI06f8AxHtU90Z8vsvG4KvRt791WBuhGKzMMCARGh74AU8o32rzr4h+KGxSiwjns2Mu8Aif4CpGi9GG8bHUUr+N/i/FXWfDOYtkqwy89j7fOCOfpqHglUFRO4Ek65dPDwoQ0CUZTiV/U21Fmu4XalVtgZVUroBoxAgOR5CIGkedavA8J1XpAnw229KyfDSR+6YHQa9eceP06VseE8TtQRqG2AJ3rxs2KKlyz01OTjwUcXthdfD6bfryofgmDNxGcmBJA8Y/3P0ojjWYoCfz9ttRtTP4ZtD8Ikby5n/ESenQ1CGPc2kGU9sLFpwQXQkHTTzq3C4PQqQASNKaXcIAQzRA0H6PrV1pNZjvchTx00m6EefgBTDZEZhuikk9CAY/XhXlv7H8cnZ9lmm4zNCEyYB1jy0OvWa9T4/ihatNbWGZwSRzOhJMdIn2rx/9l2BNvHXjMFCVPipMjxmQPetzwRWFxZCOVudnqHxHZBYLvz6bj+lYzjeqR/N9gf61vuK3RcDFRqugO31rBcVUyB+hWDCl5lXRom2sL+xFfs/SolRtTHGgKtB2cMCAxMTH1r3Iz2o8aULfIsxqCdKot2CjKfGo37wktOximeEuq4E0znROMLK7lrMxOk5H+qkD2Jmk/wCGNaNbqC6Fkd/uDzfuj6kUr/FL0pfIO8Q0s2t+oqVxQSqnnVtnWT1oTiFs5lPKrrsSSQYcPANRw+xNWXQcqxOtRuLlUzSehqVluJugWx5D660DhsQXVl/W1cUlmy8hA9gBR2Hw4Rhp81BRcUHcpGZwNy7nIMwJrSgF7QAMGB9qLwuDVXYkcq5hCJjzpJu+h48cMngElNdxpVeMsh+62gYFD5MIn0MH0qjCX2Nxl2UT96JuNJ12k0ssdO2xlO+ET4Xwjs7IzDXY+YqnieEyqLg/dMe9aPtMyD+aD67H6igsXYDd0mAwPuBIHqYHrSxn99lWq6KXsG3bVxzqAuZyPKj710GwAKV4PfMdByoxfxsWXLoITCmOpmqb9thFOO2QKCOdVYoaTyoRbTGaTR51+0YMj2bkbh1J8oI+7fWlWD4orIusFY+nM/rlW8+LsAuJwTKv/UTvp4lZ09QSPavN/hz4PxWKytaTuE/MWAHj41ojqnjT3dE/DufBuOGfFPeRDGsRMamNfLWtLhcd3gSQNdI5ztFZbFfs1xNqy993tqLKl4BLE5RtPL/ajvhfBds/aOTktgCNhmEFm8T+utedq8cZryro3aabi9jN4+HJADFjoYYmd/tTHh2OFqyAY58wPlABmltu+SJBgaZRM6etJ/iK6Mtu2NMuYk/4z/QD3FZtIrmPqXthyNOI/EyohvXCcigwijMw0JGnXQ1geKftgyljhlLMYg3AFUDyBk6+VM7XetupO4keaa/+nN715X8UcBaw7OgJtE7j9wn90+HQ+leooRj0YFkb7Nd+zvi97FcTtm/dZ2vZ1JJ01tuNByA008Kc4S1cwnEnVljMqk+aymnXYe9Yr9lrkcSw7xIRmY+AyMJ9yK9E/arfU4zAXVJUvbvBo30Kj31qeSSb2fwWgqqTNvisbNpoEE/rQVmMRYLLd8AjD0zKfqK+wWMC2zJLeWv05f71Zw/GA3FV4i5nST/LDKPXO/8Apry8SflNs0ljr7Ej2h2TO3WB6UixePBVQp1kaeVaLimBZQbU6y0DqJkfQ/SszgMGe1GmgNevFpo8qad0LEwLM7pqJYqPOdKhYwtxLmQmImfDLqftWnxlnvgqO85zqRyIgg+WtA8S4cwvHMZnvT1kT96KEqhEtu52yMZEMGHhBBFejf2Ja6fak+CwOYNMfKNfX/avvxrfxGknFyfBVVHsIwDLkZTuKEv3VJ0M0qOK/vO6ek1I2GzNKsuWD6MAR7g1oSpuzNutKjR2sQFIU9JoLG4pHYLMGNPMcj50t4leuC5sN1id9j9Of+WqMPDgGCMqsxPUmAv1ilivYckhkGhjpBoDjvG3QBLKl7p1UAEwP4jHjTnssz5zsRHkw/U+tL+I8VXCWEuABxcPeKnUmCRr00ihlyOH5ZTBi3vnozT8TxhkOzBiO8DKwPACKY8MxWIgZuXMmD71oMSgvW7dxgI+ZCdTBEkHr5UvfhaXmyMW074AkK6A/vRpvyrF+oTXPB6a09erHvDsFdZO00IInXQnr51S96Cs6g608sYh7aNpmUISIIjb8qz+IvzaQLrH0860aabzK2YdXBYnwPbuJ7kDkf8A1D+q/Wk1zHllcA6qVPvp9KN4bDqZ+bIx/wBPe+wal9y0pIKiAcymOfMVeONLszyyOVUNOIYicmXZwG8p+YejSPSlvFcSyNlUSBFHYK2pRSf3AfZ/6Ff++gsZdXOGGumopoQ52iyyPbuJYTiMqQZnpXbuMJQydOtUlQrgyAPqfACmeOtKsBQCGE69a5xSdnRnKSf8CjDYwZCoknlE1V8NYi5grt1nZbeGJzjtCRDndV+p9anxC2yZRzjMYMbkxt4CvrfEALcOxILSDvlPjM6VLUwjsfFldLOW9Jmr418V2cXwx/w7BmZirgbqF1PnOgHWaH4QEw9tLdx0U6Fh56xWM4Pxq3ebEWgi2SRo67MdRJgaUNw/hlxVLuMxJknfnyPOd6yZlHxLH0u/yehhT3uS5PQuN/E+Fw6A3boBYSFBzFgeQA22+tIOKYh7+FGOE5GYAIYByxAaduW1ZDFcAzlYAILZmPMidVJ5ADStpxK5PDmtrlyysf5eS+VSxuGFrZy2PlxyyJqa4EWH4m/dlCF33B0nnG1X8WxWVGESC0aiQwA+xoPhY7D+8HeRtGH8P9aP4pahLTADKSyHwIAK+6FfUGt8Mm6VGDPi2RtGRwN44S8L6CLckMvIZtJHhPtWt+P+INc/AMQM1vOpYGVYMEYQSd4UiD1oHiWGW4httCyNB48j760sucYFzAYdLsm5av6jmVAYFoA3BI89KGXFU4yQNPm3QcX6NpwvGSAIhufPXwFCcbssA4ViGAt3UOhylCVzezkkHeDSn4lR7eGYr3swAzK0aEqVLDfUSIHMTWUvW7sWipIV7VtSZgE66Hr5VnwY0m5GvPJySij1/C4y3jEUOQmIXUQw70bx/EvhuOgrM4mxfS8E7N9c2XKhbNGukCkdr4fdLZyNlfuwToVYAEQR57nrTyxx69bW2t26TfcKMzZZH8ihRlG51+tU86SairYr0zk05BmFxiPbVoII7hnRlIkag6rqBvRGLUMVYiXAAYf4qDdwMXecSMy2+0UgbhR3/EQYPlPKmJgOjHUEZfOJg0YyTSZKcGmQWyQ5UfK518NDrWa7JP4j71rcbfGa2QNDl085H50B+CH8P2quPLV2RnicujIX7xCQqyftFN8bx0HswwOVrdkAxpKp3vWaT4pgHGYk5grHfQMM0DrTTh9hLtoqZIRgQOZVjsPXT/MKdpy5ZJUnSFVziTXmmIhSPbQfSatwrsyrlOoAO++w9aBCA3Li6ADKDB2nWeU70w4cjQ7kAKo0B3ISFMR/M1WjGKrkm7CX4oolbhhrggdBciFnwnQ+FS+HsOt6zZRwALBYtt3n1BBHlOtK/jjDr2Nu4pmWj6TNLreNY4cXFPeDgXR4xCv4yBHnWfNFTVI16d7DT4niWa93myIjBNflHMLPlrT/AA7qSmQZlgKYOkMJ06gjXSst8H4vs7Vxyy99oZWg5+YGU6GjcHi2VykZdAVUbIgYwB4AGvNzY+KXo9XDNv8Aqa7EvbFghSGAdoiYIBg79CCNKx3ELz2yypyafAqdfzpzxLFsxQfvMAoAAAgGAANAKBxuViwY6m0Qw6ESdfHStWiW2VemY9dzC/aZfw26c+H1kXGdSw0KzKEf931qvAuyhxOqMrj0OVvpQ+F0tKY7wclWB2mN/IqD/moxADingMAw1B2IcD7NWxpW7f8Aaf8A0edu44/u0HKctxcp1IyMI070EGOkwZ8KDuWjmfSbiAkSNN4I89ao4leuW2BUbrO++WARRiMWNu6GJFwFG89F99QfOaNVyByUvj/IJjsYqsAACQNT1MUx4Rd7aBO2w+v2kVmsXbJZYkhmbSNQFP8AQGmXDsRkKOA0xlgHSHbQ+i103Jx49AgqnyEcdINx1BkrbSF6won66+tZvGXSmHZh3WJ2B3AGtMPiMlrr3Lcgq3/aIX20FX2cLZvdhbAktmLxroB3vrU7qNspBN5KRmPgkQ7tMSjAiOsGfpXoHB74GHt5tjmA0+XUATXlmDDWMXkBMrcKeazln21r0LHpbvLasnMQnfGTQu0ZRJjQDXbWTWHURTavo9XTtqLpcod3ODsrC4p0IhgNm/oaE+IrWW2mSYmWHnp6U9wGEJsA7LsBERHgaBxoDFB+6edYYNqRrbtciXhiCP5TuI51K9rauW+ar2if/pPejx7Nj/oq63byF1030nxG9AYrE9ndt3d+y7xExO4yyf4py+prbgleQy6mP+GxemIPaS4BXUGPLT60BjsKGayE0DXL2byyWSw9596lxrhZTENZQuUn+7OpzaFuQ10A/wBQovhGIm0XIzHtLiiP4IsBp6fLPkK9GUvieXhxtT5NbxfhYPCijKCzISCRopHekRoNRWA4ei32wtu1JYW17SZgBZ25Hl7eNevolu5ZMmFtL3lMgEkDf029a8d+F7rWb9sgSexILQe6M76/SvMwOWyT/wBD051vRusHirN25csLrkLBpB1KxIJjfbz1jY13EcJtuFdic1ktl0mRB7p028dx61L4N4XmcM4WATLBdzqzMx/eMEmSZAMU2xt+xDmycwiOoJ8ORFZptRlcev8Ak0K2tsuzzix8VLOa7peUlSY0ZWMH20PpR9nj6i6AvfS2HZmme6AWAXryXzNZP4ywvZYiP4lDEdJJr7gTILFySAzuiTzy/McvTVF+3WvUxxVWvZ52aTun6NdhuMpcezbM5tGHOZuEEfrpV8p4+1Z1rgt37TAfLmDBdwJJGXTXQg77yK0v9j4f/wC/t+4/+dUpEoyaM2OIoVVTBCK8+ADEjntlMelX8Jxyi4CwjSD173P8/Ss9iOFFDBksDBHrG3MEkelPGwQutbymDcRignc2y2YbRpknlBPtZ8cMzKN8ooxeGUdu6GYFt0nco5afMDT2ovC3Xt2Lyt8zW7ZSZgAMbjAGImbQ967hcGb2EYiFdYQToezZgZaJ11blqCNzu24pw9RYdAM2d0RWJ+Zl7QADXTvSIMaz1FRclaL+PixVxeyLmBuOs5VZSs8g4zBfSCv+Wspw18rd75GGV/8ACefmN/Stnj8OycNynKCbjTAIkKoAPj8x36b156LpFd+BqpG3wHCMjAqe0Kt3kGmZDsx5eMVvcTwI32s3LSXrdwQrFQn/AE92BDaHwPia8k4RxG+zW1TMxt8gfmQalT1gAxXq3D+LF1TKxBIk7zGxA161PMo/uZbE30hd8d47LdP4dij2UVTsWIeRPmMo1rLfD7EIzkASx1Y6nTmOczNW/EpYXsWSCM1tSD0ysP60r4Rf7ROyIy6k2nOgDGO452ysdidiw1g6VwpQiiWouVocDEvkUFQwWWDDYk6e2ka8xRFniLAoW+fK2p07qN76Ej2qGEwqiw6GVPaqDJU6FLuWOUF1U8vGlnFnASZBYdsdOYuMr78xrHvVJSszqFI1PH+IKvZ5liGbL5OAQfWKCwXErRCW7ZILZsq8lbVlkeOaBHUVViwMVgluQM6C1m8MgyHn1E1lL+FK5T8rloUg7QZzZl2MkDTaDXKXFHShU7NXY4yhZ2JIKqygHlm0zTz0nXxq3h3FFd0QQDrCz80sNT0hWJ9KQ8QsB7bYkqB3e8obXtWbUcxkCksI5ADqaJ4EgLWIUhraYp3JXfud2TzEJ9aDlwdGHyLcbjiVzbMZaAf3fH6H0pl8FrLG6NVylFnkdCY8KymFDko1x0GYsve5KsS3iJ0A5kHatTwW5Yw6qgaQZCmdWjXNG40y/lyqGfiDivZr0sfmmzP/ABvgmTFJdykBwswP3hoYrR/C1w3MjEFVUqMx0J2zQOXSm2MCXrVzMA4yMV1mCFMEGOse+9ee4X4xvWrZS1btIzAjOF7wBEaaxPjUFF5IbXw0aXPxTtdM9C+I/ic3HFiywVE7zwe8x/hg8tqNwd3OoPSCNOR+b2P3rxrhGMyXQzEwT3vGeZr1nhLKwXK0fvAEiYA1nXaaTLhUUqDiy7rs7xLRjvJ1HiKzd2Lr3Ff5GCARrBRpJEeP2pr8R2rxa3k0DEgn94RrC8tRQnF3W2GhCSAilVJgtBOUldWDGJiPMTR00UpKwaqTcGkfcec9lZvWiTE21YGYdDCzpPyMs8oUV34b4ZcWzlZspm6w0zAkiwBO0zJ85qnCYpkwbWu0CMSGBtA99YE5iBmckZiZ0hFGmoDXFXrSWgBmWCxBgns+9ZYyIgkwpA16AmtOVt8IzYmo8tjG9xW5ZW2pyN2iuwG0m2cxUjpCEz41iPiXD2rWJw5V8lt0k5pIEO0qQDqNaZ/E1221y2yBgFQhP5lxFmT5wzqogaZWB2rPfGq3DawbvM9kyGeRR238YiljCnXoMsib/kY/EPxWptjD4e4xDHvOoKLv8qyZYEjUmByrSfC9phYRXEEAevgBy0rx9TrXq3AL7lVYnKIAC6DMI+czzMzIqWoxRWOkW0+STnbMb+0E/wDjG8FX08KAwIbsg0wM8T6TtvR37QAPxjZdZVCY6kVRgcOfw2b/APIqz0DBjEddJnbccqvhXwX4M+bmb/IyDq/Y27YylrgTLEk5uxMueQLlo8NKcf8A1Hgv/Ls//wA1/pSbhlxlfVh/dlssxIuZezWRz68vk30of8FZ6H/sqi4/8slx6GOIsq4suATGW3c3llDdxgdi3Jp8KMwNtrjWhoCIUwTJV5BCBTPVuUkVncLxYGZENIKldCIGoEbSRVeK4rcRhlYhlZSpEbKJBzDvHfbank/oVL7H2Bxf97ktn+7a2+moySFIZj+8+aCSeogwBWjv4I3lu6yC6XGTmGCPmy+ZKt5qeleb8Nxrdo5PezK8z/hOo6RvWvtYzsrL3c4JYq6jNqHXKGSeu5HgxqWRX0Vh1TNBxBw1i24GmXtEJXRs4BA1OmtySP5T0ryXHWVW5cC7AnL5T4+FehW+JZ8GTtNzRdcqg21lVG3UjlpWD4wUN5jbkIT3Z5AgaRy15UYqkdJ8lWBxDWiHTf8AUg+BEj1r034PXtkNyIBiAORH5TXmvCcMbri2OZGvQbTXrvC0FuyqLAVRof4vMj31qGpybYbfsvpsblK/oynxHiRcfEWtcy23ZY9My/Sfes9wy0htRPfZgGkTAGqneYMH2rRLgQcYSTKsrqCNCJVj9Cp96zvDMockuqqSD3uhJD+cKT71fG6IZluHSXml1VgQbKxuSGtKrAsOo1PqaEs4ktbAuIG74BBWY7mkdPl61D8XbOMzMWCltSCIC3BBA027x0ppxTCLbw4tqSTdYvnbQgW4ieeq5qZz5X8ktraZZwu+Bh767ZkGm5IJP722wEae9IMRcZixUEjQqQQFUKMp9269Kuw8u3dbUqyZRM6d5YO20D/L4UpbEkCAWy94Nl0nUx6a8yedUkogW5o1PDLYtKy3ict9LQcEbM8wyj+UspjkFNMLOFNpcnd7VMM+dtpN1i+h5iFPLY+2IuY9oUsWPy/NyKnYTyIA960vB+KC866Qq2sj6iSVtlUYHctoRHSOlDJtrg6NvsB+IlVioDHuCFn+FTE9ZJJY+LGjeGuovLeuHNkDsmwGbKqrIO6gWxp015ar8fh2ItH96BmjbUa/aTVSCMstsdenkCNCOVK1uQ1tPg3fAeM22twyDObnymAArEKCu/d5eArB8ZwVu5xAC2hSzeurlX+EXGGg0GmumnOj7PDyHurafuhip02VhqfINt4AUbh8C34gbZbRLjYgFEKjXcmRI8jSPGoq0UU3J0xj8WfCGHt4a7csoB2YUhh57k9N6++BMzhWO7kJ5gaVHD8VnCXLTjMWUINd88gSeg39KYfCmGCm1lIgbCdOW/U6fWsjclDbI2RinLcvoY8SKm5atysjMe9oJ2Hn/sNaxPFsYc9+yWUlHQoQN4BBA1mIbzGlae/jw199FMF4GkgIY06azXnHGAwuXXkktdaPQnWB46U2mjz/AEE1L+I44XxNe1V2jKvznYlXHZsI1kgMSByPWqDj2KZO0YKNNWMQpBEEgzDL9B0pFfUrlABmASfMT3fCPrUsECSV6detbEomK3Q/4ljWfLbBCrbEqS8tbUszZc0kvOYGQOfIDRj8QAPhkSU1tgk7xqWJBHVkifGJrG3cO86gidB6Db2o3s7nYWXSTlV8w5AZzE67T9qDjyFFnw9wpLgW4QWysQyxoDpE+Gs+lbjivEVsWcz7lFAHuANNjpuOlYfNfthkDkDMoGU795hpl0Osnxph8R4kYh4UsciuoMaEqdTHLQmPGazZMTnNX0aseaMcbrsB47w4w18hoJQCeYyJJHPcx/xTO8ypaVUUHTople6A0EQWmZPnA0prxF7L2EtMYKg6TrJyuc3TUx4RWetC7cvIjwGdwdDGUDSCOQgDTl61eMlTM2SMrVFlzHsO+LkMSCTpqTlAkHTTLuI+Y1d+IvfxD/SP6UnvYd7bN8wOYxOgjlryO+0bGmH4N/8AzD7mmtL0KrfszXZmY2NMr9k3LdsGA6ggnmVOo88uo9R0qswTsBVnaRlMaCRFU2CeQ5hsA65WBAzA68oIP3FE4jG9physAHtFdRzHcVT9vrRHFHHZpEgEbVne0NJJIdNmhsY57tqAolVKmDGY6CSJiYpG+GaSCNtPrXcFiysgbGqnxJNBJI57rHPw+BavZiZ00g8zz9Na1OI4sAn904LSANND5jnzrBWMSQIFF2sTln3HnSywxm7ZSOonjTSNDgsWO1tFtHzEMddlkSfHWlmLw6MxGbYkyIG3p06VTwu6cwPjQV0ameZI+tV2+0RbvsZYPAjtDsEETJ1YSIAA1k9fA004zjDeVJAAtsxIXXQ6AeQAj1pF+I1MbQPpVF3EMIAO9K48/gVSfSDuCspxAKkLzAJ6A6z+Vc4rw8i4NgCI0I0jafeaRLcIM86tOKdjqx18aO77GcX6HDYc3AZjKQNRGhUKBA32moYbDZXzLAhogjfyHMUNwp2BKg8pPjTQtlXMdR9Z3o8NWSe66s5eulERCRlGZlI3IIiCD0irRlkSdxrPX8uVcxJDraaP3WGvn/Su3IyNpttQaZSLsbYMor9o2rPCgiY7oklup7q1zhl5ibrLPytpsNTBjx1I9aAtEm2GnURA5azUsJigjKMo1G8bdY8/yoN8DJqxlcwIKrHzB/8AtIO/vRHBsXlWFeCACoj+b689a7wzHd8LHh+hQeIIsu5Ubn67T5VGUEXWRpUjlqyxxl4s0LmuMBtOhjXpJpbjB30dwNBB5iW2M7aEjTnFMcW5LAndzVeLwIe6IOkiVI0nSD9KeMa6Izk5cMUYi0GuDSMsAxoZA2UUw4Ph7a3RIgaCepk+v/NGcZwa986fP055RrQ3CUHaqTqdCPv+VP8A5bJr91B3xJgkt3LcicxIXkIH+0+grO/jf+mh7qBrk5QdRmzDfwkVrPjASoIOXLBBABO/j50iw4RmQtJ3Ow3AP50LdFKVgFu4xZjEp0I+TLMbaTqdqtwb5WlAGQlSw/iUEZvPaNanxS1lJBOhO1L8TgjC6wJYEeC66dKKTJtL0NLd43GutvDE/wCEE8ucagegq7g920LmYwGXYkkSzEgT6MT50Hwm6oDkDUoVPjqINVNhRsN9GJOuxJGldSCn6DeKXWZriuslSTroOgI+3pQ+e9/APp/SmF+yXQsTzQE8yJ2o38Etc4sNn//Z" id="90" name="Google Shape;90;p1"/>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91" name="Google Shape;91;p1"/>
          <p:cNvPicPr preferRelativeResize="0"/>
          <p:nvPr/>
        </p:nvPicPr>
        <p:blipFill rotWithShape="1">
          <a:blip r:embed="rId3">
            <a:alphaModFix/>
          </a:blip>
          <a:srcRect b="0" l="0" r="0" t="0"/>
          <a:stretch/>
        </p:blipFill>
        <p:spPr>
          <a:xfrm>
            <a:off x="261913" y="1224892"/>
            <a:ext cx="5210419" cy="5443194"/>
          </a:xfrm>
          <a:prstGeom prst="rect">
            <a:avLst/>
          </a:prstGeom>
          <a:noFill/>
          <a:ln>
            <a:noFill/>
          </a:ln>
        </p:spPr>
      </p:pic>
      <p:pic>
        <p:nvPicPr>
          <p:cNvPr id="92" name="Google Shape;92;p1"/>
          <p:cNvPicPr preferRelativeResize="0"/>
          <p:nvPr/>
        </p:nvPicPr>
        <p:blipFill rotWithShape="1">
          <a:blip r:embed="rId4">
            <a:alphaModFix/>
          </a:blip>
          <a:srcRect b="0" l="0" r="0" t="0"/>
          <a:stretch/>
        </p:blipFill>
        <p:spPr>
          <a:xfrm>
            <a:off x="5683347" y="1224892"/>
            <a:ext cx="6141381" cy="5443194"/>
          </a:xfrm>
          <a:prstGeom prst="rect">
            <a:avLst/>
          </a:prstGeom>
          <a:noFill/>
          <a:ln>
            <a:noFill/>
          </a:ln>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8F4"/>
            </a:gs>
            <a:gs pos="74000">
              <a:srgbClr val="F7C4A1"/>
            </a:gs>
            <a:gs pos="83000">
              <a:srgbClr val="F7C4A1"/>
            </a:gs>
            <a:gs pos="100000">
              <a:srgbClr val="FAD7BE"/>
            </a:gs>
          </a:gsLst>
          <a:lin ang="5400000" scaled="0"/>
        </a:gradFill>
      </p:bgPr>
    </p:bg>
    <p:spTree>
      <p:nvGrpSpPr>
        <p:cNvPr id="96" name="Shape 96"/>
        <p:cNvGrpSpPr/>
        <p:nvPr/>
      </p:nvGrpSpPr>
      <p:grpSpPr>
        <a:xfrm>
          <a:off x="0" y="0"/>
          <a:ext cx="0" cy="0"/>
          <a:chOff x="0" y="0"/>
          <a:chExt cx="0" cy="0"/>
        </a:xfrm>
      </p:grpSpPr>
      <p:sp>
        <p:nvSpPr>
          <p:cNvPr id="97" name="Google Shape;97;p2"/>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Invetebrata</a:t>
            </a:r>
            <a:endParaRPr b="1"/>
          </a:p>
        </p:txBody>
      </p:sp>
      <p:sp>
        <p:nvSpPr>
          <p:cNvPr id="98" name="Google Shape;98;p2"/>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b="1" lang="en-US" sz="3600"/>
              <a:t> Perkembangbiakan Aseksual</a:t>
            </a:r>
            <a:endParaRPr b="1" sz="3600"/>
          </a:p>
          <a:p>
            <a:pPr indent="0" lvl="0" marL="0" rtl="0" algn="l">
              <a:lnSpc>
                <a:spcPct val="90000"/>
              </a:lnSpc>
              <a:spcBef>
                <a:spcPts val="1000"/>
              </a:spcBef>
              <a:spcAft>
                <a:spcPts val="0"/>
              </a:spcAft>
              <a:buClr>
                <a:schemeClr val="dk1"/>
              </a:buClr>
              <a:buSzPts val="3600"/>
              <a:buNone/>
            </a:pPr>
            <a:r>
              <a:t/>
            </a:r>
            <a:endParaRPr sz="3600"/>
          </a:p>
          <a:p>
            <a:pPr indent="0" lvl="0" marL="0" rtl="0" algn="l">
              <a:lnSpc>
                <a:spcPct val="90000"/>
              </a:lnSpc>
              <a:spcBef>
                <a:spcPts val="1000"/>
              </a:spcBef>
              <a:spcAft>
                <a:spcPts val="0"/>
              </a:spcAft>
              <a:buClr>
                <a:schemeClr val="dk1"/>
              </a:buClr>
              <a:buSzPts val="2800"/>
              <a:buNone/>
            </a:pPr>
            <a:r>
              <a:rPr lang="en-US"/>
              <a:t>Membelah diri (pembelahan biner),  yaitu pembelahan diri dari satu </a:t>
            </a:r>
            <a:r>
              <a:rPr lang="en-US" u="sng">
                <a:solidFill>
                  <a:schemeClr val="hlink"/>
                </a:solidFill>
                <a:hlinkClick r:id="rId3"/>
              </a:rPr>
              <a:t>sel</a:t>
            </a:r>
            <a:r>
              <a:rPr lang="en-US"/>
              <a:t> menjadi dua sel baru. Misalnya, terjadi pada Protozoa.</a:t>
            </a:r>
            <a:endParaRPr/>
          </a:p>
          <a:p>
            <a:pPr indent="0" lvl="0" marL="0" rtl="0" algn="l">
              <a:lnSpc>
                <a:spcPct val="90000"/>
              </a:lnSpc>
              <a:spcBef>
                <a:spcPts val="1000"/>
              </a:spcBef>
              <a:spcAft>
                <a:spcPts val="0"/>
              </a:spcAft>
              <a:buClr>
                <a:schemeClr val="dk1"/>
              </a:buClr>
              <a:buSzPts val="2800"/>
              <a:buNone/>
            </a:pPr>
            <a:r>
              <a:t/>
            </a:r>
            <a:endParaRPr/>
          </a:p>
        </p:txBody>
      </p:sp>
      <p:pic>
        <p:nvPicPr>
          <p:cNvPr id="99" name="Google Shape;99;p2"/>
          <p:cNvPicPr preferRelativeResize="0"/>
          <p:nvPr/>
        </p:nvPicPr>
        <p:blipFill rotWithShape="1">
          <a:blip r:embed="rId4">
            <a:alphaModFix/>
          </a:blip>
          <a:srcRect b="0" l="0" r="0" t="0"/>
          <a:stretch/>
        </p:blipFill>
        <p:spPr>
          <a:xfrm>
            <a:off x="400969" y="3751128"/>
            <a:ext cx="4846280" cy="2752637"/>
          </a:xfrm>
          <a:prstGeom prst="rect">
            <a:avLst/>
          </a:prstGeom>
          <a:noFill/>
          <a:ln>
            <a:noFill/>
          </a:ln>
        </p:spPr>
      </p:pic>
      <p:pic>
        <p:nvPicPr>
          <p:cNvPr id="100" name="Google Shape;100;p2"/>
          <p:cNvPicPr preferRelativeResize="0"/>
          <p:nvPr/>
        </p:nvPicPr>
        <p:blipFill rotWithShape="1">
          <a:blip r:embed="rId5">
            <a:alphaModFix/>
          </a:blip>
          <a:srcRect b="0" l="0" r="0" t="0"/>
          <a:stretch/>
        </p:blipFill>
        <p:spPr>
          <a:xfrm>
            <a:off x="239151" y="1111348"/>
            <a:ext cx="5219114" cy="2456901"/>
          </a:xfrm>
          <a:prstGeom prst="rect">
            <a:avLst/>
          </a:prstGeom>
          <a:noFill/>
          <a:ln>
            <a:noFill/>
          </a:ln>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BF1"/>
            </a:gs>
            <a:gs pos="74000">
              <a:srgbClr val="FFE28B"/>
            </a:gs>
            <a:gs pos="83000">
              <a:srgbClr val="FFE28B"/>
            </a:gs>
            <a:gs pos="100000">
              <a:srgbClr val="FEEBB2"/>
            </a:gs>
          </a:gsLst>
          <a:lin ang="5400000" scaled="0"/>
        </a:gradFill>
      </p:bgPr>
    </p:bg>
    <p:spTree>
      <p:nvGrpSpPr>
        <p:cNvPr id="104" name="Shape 104"/>
        <p:cNvGrpSpPr/>
        <p:nvPr/>
      </p:nvGrpSpPr>
      <p:grpSpPr>
        <a:xfrm>
          <a:off x="0" y="0"/>
          <a:ext cx="0" cy="0"/>
          <a:chOff x="0" y="0"/>
          <a:chExt cx="0" cy="0"/>
        </a:xfrm>
      </p:grpSpPr>
      <p:sp>
        <p:nvSpPr>
          <p:cNvPr id="105" name="Google Shape;105;p3"/>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Invetebrata</a:t>
            </a:r>
            <a:endParaRPr b="1"/>
          </a:p>
        </p:txBody>
      </p:sp>
      <p:sp>
        <p:nvSpPr>
          <p:cNvPr id="106" name="Google Shape;106;p3"/>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b="1" lang="en-US" sz="3600"/>
              <a:t> Perkembangbiakan Aseksual</a:t>
            </a:r>
            <a:endParaRPr b="1" sz="3600"/>
          </a:p>
          <a:p>
            <a:pPr indent="0" lvl="0" marL="0" rtl="0" algn="l">
              <a:lnSpc>
                <a:spcPct val="90000"/>
              </a:lnSpc>
              <a:spcBef>
                <a:spcPts val="1000"/>
              </a:spcBef>
              <a:spcAft>
                <a:spcPts val="0"/>
              </a:spcAft>
              <a:buClr>
                <a:schemeClr val="dk1"/>
              </a:buClr>
              <a:buSzPts val="2800"/>
              <a:buNone/>
            </a:pPr>
            <a:r>
              <a:rPr lang="en-US"/>
              <a:t>Fragmentasi, yaitu pemisahan sebagian sel dari suatu koloni dan selanjutnya membentuk koloni sel baru. Misalnya, terjadi pada Volvox.</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Sporulasi atau pembentukan spora, misalnya Plasmodium (penyebab malaria) pada fase oosit. Oosit akan membelah dan selanjutnya akan menghasilkan sporozoit</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p:txBody>
      </p:sp>
      <p:pic>
        <p:nvPicPr>
          <p:cNvPr id="107" name="Google Shape;107;p3"/>
          <p:cNvPicPr preferRelativeResize="0"/>
          <p:nvPr/>
        </p:nvPicPr>
        <p:blipFill rotWithShape="1">
          <a:blip r:embed="rId3">
            <a:alphaModFix/>
          </a:blip>
          <a:srcRect b="0" l="0" r="0" t="0"/>
          <a:stretch/>
        </p:blipFill>
        <p:spPr>
          <a:xfrm>
            <a:off x="239151" y="1111348"/>
            <a:ext cx="4979963" cy="2700997"/>
          </a:xfrm>
          <a:prstGeom prst="rect">
            <a:avLst/>
          </a:prstGeom>
          <a:noFill/>
          <a:ln>
            <a:noFill/>
          </a:ln>
        </p:spPr>
      </p:pic>
      <p:pic>
        <p:nvPicPr>
          <p:cNvPr id="108" name="Google Shape;108;p3"/>
          <p:cNvPicPr preferRelativeResize="0"/>
          <p:nvPr/>
        </p:nvPicPr>
        <p:blipFill rotWithShape="1">
          <a:blip r:embed="rId4">
            <a:alphaModFix/>
          </a:blip>
          <a:srcRect b="0" l="0" r="0" t="0"/>
          <a:stretch/>
        </p:blipFill>
        <p:spPr>
          <a:xfrm>
            <a:off x="253218" y="3995223"/>
            <a:ext cx="5120639" cy="2616591"/>
          </a:xfrm>
          <a:prstGeom prst="rect">
            <a:avLst/>
          </a:prstGeom>
          <a:noFill/>
          <a:ln>
            <a:noFill/>
          </a:ln>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4"/>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Invetebrata</a:t>
            </a:r>
            <a:endParaRPr b="1"/>
          </a:p>
        </p:txBody>
      </p:sp>
      <p:sp>
        <p:nvSpPr>
          <p:cNvPr id="114" name="Google Shape;114;p4"/>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b="1" lang="en-US" sz="3600"/>
              <a:t> Perkembangbiakan Aseksual</a:t>
            </a:r>
            <a:endParaRPr b="1" sz="3600"/>
          </a:p>
          <a:p>
            <a:pPr indent="-228600" lvl="0" marL="228600" rtl="0" algn="l">
              <a:lnSpc>
                <a:spcPct val="90000"/>
              </a:lnSpc>
              <a:spcBef>
                <a:spcPts val="1000"/>
              </a:spcBef>
              <a:spcAft>
                <a:spcPts val="0"/>
              </a:spcAft>
              <a:buClr>
                <a:schemeClr val="dk1"/>
              </a:buClr>
              <a:buSzPts val="2800"/>
              <a:buChar char="•"/>
            </a:pPr>
            <a:r>
              <a:rPr lang="en-US"/>
              <a:t>Pembentuhan tunas, misalnya pada hewan Hydra dan Porifera</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Dengan regenerasi, yaitu sebagian tubuh terpisah dan selanjutnya bagian tadi dapat tumbuh menjadi individu baru yang lengkap. Misalnya pada Planaria dan Bintang Laut</a:t>
            </a:r>
            <a:endParaRPr/>
          </a:p>
          <a:p>
            <a:pPr indent="0" lvl="0" marL="0" rtl="0" algn="l">
              <a:lnSpc>
                <a:spcPct val="90000"/>
              </a:lnSpc>
              <a:spcBef>
                <a:spcPts val="1000"/>
              </a:spcBef>
              <a:spcAft>
                <a:spcPts val="0"/>
              </a:spcAft>
              <a:buClr>
                <a:schemeClr val="dk1"/>
              </a:buClr>
              <a:buSzPts val="2800"/>
              <a:buNone/>
            </a:pPr>
            <a:r>
              <a:t/>
            </a:r>
            <a:endParaRPr/>
          </a:p>
        </p:txBody>
      </p:sp>
      <p:pic>
        <p:nvPicPr>
          <p:cNvPr id="115" name="Google Shape;115;p4"/>
          <p:cNvPicPr preferRelativeResize="0"/>
          <p:nvPr/>
        </p:nvPicPr>
        <p:blipFill rotWithShape="1">
          <a:blip r:embed="rId3">
            <a:alphaModFix/>
          </a:blip>
          <a:srcRect b="0" l="0" r="0" t="0"/>
          <a:stretch/>
        </p:blipFill>
        <p:spPr>
          <a:xfrm>
            <a:off x="239151" y="1111347"/>
            <a:ext cx="5190978" cy="2602523"/>
          </a:xfrm>
          <a:prstGeom prst="rect">
            <a:avLst/>
          </a:prstGeom>
          <a:noFill/>
          <a:ln>
            <a:noFill/>
          </a:ln>
        </p:spPr>
      </p:pic>
      <p:pic>
        <p:nvPicPr>
          <p:cNvPr id="116" name="Google Shape;116;p4"/>
          <p:cNvPicPr preferRelativeResize="0"/>
          <p:nvPr/>
        </p:nvPicPr>
        <p:blipFill rotWithShape="1">
          <a:blip r:embed="rId4">
            <a:alphaModFix/>
          </a:blip>
          <a:srcRect b="0" l="0" r="0" t="0"/>
          <a:stretch/>
        </p:blipFill>
        <p:spPr>
          <a:xfrm>
            <a:off x="239151" y="3861581"/>
            <a:ext cx="5190978" cy="2750234"/>
          </a:xfrm>
          <a:prstGeom prst="rect">
            <a:avLst/>
          </a:prstGeom>
          <a:noFill/>
          <a:ln>
            <a:noFill/>
          </a:ln>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rgbClr val="5A9BD5"/>
            </a:gs>
          </a:gsLst>
          <a:path path="circle">
            <a:fillToRect b="50%" l="50%" r="50%" t="50%"/>
          </a:path>
          <a:tileRect/>
        </a:gradFill>
      </p:bgPr>
    </p:bg>
    <p:spTree>
      <p:nvGrpSpPr>
        <p:cNvPr id="120" name="Shape 120"/>
        <p:cNvGrpSpPr/>
        <p:nvPr/>
      </p:nvGrpSpPr>
      <p:grpSpPr>
        <a:xfrm>
          <a:off x="0" y="0"/>
          <a:ext cx="0" cy="0"/>
          <a:chOff x="0" y="0"/>
          <a:chExt cx="0" cy="0"/>
        </a:xfrm>
      </p:grpSpPr>
      <p:sp>
        <p:nvSpPr>
          <p:cNvPr id="121" name="Google Shape;121;p5"/>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Invetebrata</a:t>
            </a:r>
            <a:endParaRPr b="1"/>
          </a:p>
        </p:txBody>
      </p:sp>
      <p:sp>
        <p:nvSpPr>
          <p:cNvPr id="122" name="Google Shape;122;p5"/>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b="1" lang="en-US" sz="3600"/>
              <a:t> Perkembangbiakan Seksual</a:t>
            </a:r>
            <a:endParaRPr b="1" sz="3600"/>
          </a:p>
          <a:p>
            <a:pPr indent="0" lvl="0" marL="0" rtl="0" algn="l">
              <a:lnSpc>
                <a:spcPct val="90000"/>
              </a:lnSpc>
              <a:spcBef>
                <a:spcPts val="1000"/>
              </a:spcBef>
              <a:spcAft>
                <a:spcPts val="0"/>
              </a:spcAft>
              <a:buClr>
                <a:schemeClr val="dk1"/>
              </a:buClr>
              <a:buSzPts val="2800"/>
              <a:buNone/>
            </a:pPr>
            <a:r>
              <a:rPr lang="en-US"/>
              <a:t>Pada reproduksi seksual tidak selalu terjadi pembuahan, namun kadang-kadang dapat terbentuk individu baru tanpa adanya pembuahan, sehingga reproduksi secara kawin pada hewan invertebrata dapat dibedakan menjadi dua, yaitu:</a:t>
            </a:r>
            <a:endParaRPr/>
          </a:p>
          <a:p>
            <a:pPr indent="0" lvl="0" marL="0" rtl="0" algn="l">
              <a:lnSpc>
                <a:spcPct val="90000"/>
              </a:lnSpc>
              <a:spcBef>
                <a:spcPts val="1000"/>
              </a:spcBef>
              <a:spcAft>
                <a:spcPts val="0"/>
              </a:spcAft>
              <a:buClr>
                <a:schemeClr val="dk1"/>
              </a:buClr>
              <a:buSzPts val="2800"/>
              <a:buNone/>
            </a:pPr>
            <a:r>
              <a:rPr lang="en-US"/>
              <a:t>Tanpa pembuahan, yaitu pada peristiwa partenogenesis, sel telur tanpa dibuahi dapat tumbuh menjadi individu baru. Misalnya pada lebah jantan dan semut jantan.</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p:txBody>
      </p:sp>
      <p:pic>
        <p:nvPicPr>
          <p:cNvPr id="123" name="Google Shape;123;p5"/>
          <p:cNvPicPr preferRelativeResize="0"/>
          <p:nvPr/>
        </p:nvPicPr>
        <p:blipFill rotWithShape="1">
          <a:blip r:embed="rId3">
            <a:alphaModFix/>
          </a:blip>
          <a:srcRect b="0" l="0" r="0" t="0"/>
          <a:stretch/>
        </p:blipFill>
        <p:spPr>
          <a:xfrm>
            <a:off x="239151" y="1111348"/>
            <a:ext cx="5036234" cy="5500467"/>
          </a:xfrm>
          <a:prstGeom prst="rect">
            <a:avLst/>
          </a:prstGeom>
          <a:noFill/>
          <a:ln>
            <a:noFill/>
          </a:ln>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127" name="Shape 127"/>
        <p:cNvGrpSpPr/>
        <p:nvPr/>
      </p:nvGrpSpPr>
      <p:grpSpPr>
        <a:xfrm>
          <a:off x="0" y="0"/>
          <a:ext cx="0" cy="0"/>
          <a:chOff x="0" y="0"/>
          <a:chExt cx="0" cy="0"/>
        </a:xfrm>
      </p:grpSpPr>
      <p:sp>
        <p:nvSpPr>
          <p:cNvPr id="128" name="Google Shape;128;p6"/>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Invetebrata</a:t>
            </a:r>
            <a:endParaRPr b="1"/>
          </a:p>
        </p:txBody>
      </p:sp>
      <p:sp>
        <p:nvSpPr>
          <p:cNvPr id="129" name="Google Shape;129;p6"/>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0"/>
              </a:spcAft>
              <a:buClr>
                <a:schemeClr val="dk1"/>
              </a:buClr>
              <a:buSzPts val="3685"/>
              <a:buNone/>
            </a:pPr>
            <a:r>
              <a:rPr b="1" lang="en-US" sz="3685"/>
              <a:t>Hydra</a:t>
            </a:r>
            <a:endParaRPr b="1" sz="3685"/>
          </a:p>
          <a:p>
            <a:pPr indent="-228600" lvl="0" marL="228600" rtl="0" algn="l">
              <a:lnSpc>
                <a:spcPct val="70000"/>
              </a:lnSpc>
              <a:spcBef>
                <a:spcPts val="1000"/>
              </a:spcBef>
              <a:spcAft>
                <a:spcPts val="0"/>
              </a:spcAft>
              <a:buClr>
                <a:schemeClr val="dk1"/>
              </a:buClr>
              <a:buSzPts val="3085"/>
              <a:buChar char="•"/>
            </a:pPr>
            <a:r>
              <a:rPr lang="en-US" sz="3085"/>
              <a:t>Selain berkembang biak secara aseksual (bertunas) hydra juga dapat berkembang biak secara seksual. Perkembangbiakan secara seksual dilakkan dengan pembentukan testis dan ovarium , yang terdapat pada satu tubuh (hermafrodit). Alat tersebut masing-masing menghasilkan spermatozoid daun ovum. Hasil pembuahannya adalah zigot yang selajutnya akna berkembang menjadi hewan baru.</a:t>
            </a:r>
            <a:endParaRPr/>
          </a:p>
          <a:p>
            <a:pPr indent="0" lvl="0" marL="0" rtl="0" algn="l">
              <a:lnSpc>
                <a:spcPct val="70000"/>
              </a:lnSpc>
              <a:spcBef>
                <a:spcPts val="1000"/>
              </a:spcBef>
              <a:spcAft>
                <a:spcPts val="0"/>
              </a:spcAft>
              <a:buClr>
                <a:schemeClr val="dk1"/>
              </a:buClr>
              <a:buSzPts val="2399"/>
              <a:buNone/>
            </a:pPr>
            <a:r>
              <a:t/>
            </a:r>
            <a:endParaRPr sz="2399"/>
          </a:p>
          <a:p>
            <a:pPr indent="0" lvl="0" marL="0" rtl="0" algn="l">
              <a:lnSpc>
                <a:spcPct val="70000"/>
              </a:lnSpc>
              <a:spcBef>
                <a:spcPts val="1000"/>
              </a:spcBef>
              <a:spcAft>
                <a:spcPts val="0"/>
              </a:spcAft>
              <a:buClr>
                <a:schemeClr val="dk1"/>
              </a:buClr>
              <a:buSzPts val="2399"/>
              <a:buNone/>
            </a:pPr>
            <a:r>
              <a:t/>
            </a:r>
            <a:endParaRPr sz="2399"/>
          </a:p>
        </p:txBody>
      </p:sp>
      <p:pic>
        <p:nvPicPr>
          <p:cNvPr id="130" name="Google Shape;130;p6"/>
          <p:cNvPicPr preferRelativeResize="0"/>
          <p:nvPr/>
        </p:nvPicPr>
        <p:blipFill rotWithShape="1">
          <a:blip r:embed="rId3">
            <a:alphaModFix/>
          </a:blip>
          <a:srcRect b="0" l="0" r="0" t="0"/>
          <a:stretch/>
        </p:blipFill>
        <p:spPr>
          <a:xfrm>
            <a:off x="239151" y="1111348"/>
            <a:ext cx="5162843" cy="5500467"/>
          </a:xfrm>
          <a:prstGeom prst="rect">
            <a:avLst/>
          </a:prstGeom>
          <a:noFill/>
          <a:ln>
            <a:noFill/>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134" name="Shape 134"/>
        <p:cNvGrpSpPr/>
        <p:nvPr/>
      </p:nvGrpSpPr>
      <p:grpSpPr>
        <a:xfrm>
          <a:off x="0" y="0"/>
          <a:ext cx="0" cy="0"/>
          <a:chOff x="0" y="0"/>
          <a:chExt cx="0" cy="0"/>
        </a:xfrm>
      </p:grpSpPr>
      <p:sp>
        <p:nvSpPr>
          <p:cNvPr id="135" name="Google Shape;135;p7"/>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Invetebrata</a:t>
            </a:r>
            <a:endParaRPr b="1"/>
          </a:p>
        </p:txBody>
      </p:sp>
      <p:sp>
        <p:nvSpPr>
          <p:cNvPr id="136" name="Google Shape;136;p7"/>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3857"/>
              <a:buNone/>
            </a:pPr>
            <a:r>
              <a:rPr b="1" lang="en-US" sz="3857"/>
              <a:t>Cacing pit</a:t>
            </a:r>
            <a:r>
              <a:rPr b="1" lang="en-US" sz="3471"/>
              <a:t>a</a:t>
            </a:r>
            <a:endParaRPr/>
          </a:p>
          <a:p>
            <a:pPr indent="-228600" lvl="0" marL="228600" rtl="0" algn="l">
              <a:lnSpc>
                <a:spcPct val="80000"/>
              </a:lnSpc>
              <a:spcBef>
                <a:spcPts val="1000"/>
              </a:spcBef>
              <a:spcAft>
                <a:spcPts val="0"/>
              </a:spcAft>
              <a:buClr>
                <a:schemeClr val="dk1"/>
              </a:buClr>
              <a:buSzPts val="3471"/>
              <a:buChar char="•"/>
            </a:pPr>
            <a:r>
              <a:rPr lang="en-US" sz="3471"/>
              <a:t>Tubuh cacing pita terdiri atas segmen-segmen yang disebut proglotid. Pada setiap proglotid terdapat ovarium yang menghasilkan ovum dan testis yang menghasilkan sel sperma. Bila sel telur dan sel sperma sudah masak , maka terjadilah pembuahan didalam proglotid yang menghasilkan zigot.</a:t>
            </a:r>
            <a:endParaRPr/>
          </a:p>
          <a:p>
            <a:pPr indent="0" lvl="0" marL="0" rtl="0" algn="l">
              <a:lnSpc>
                <a:spcPct val="80000"/>
              </a:lnSpc>
              <a:spcBef>
                <a:spcPts val="1000"/>
              </a:spcBef>
              <a:spcAft>
                <a:spcPts val="0"/>
              </a:spcAft>
              <a:buClr>
                <a:schemeClr val="dk1"/>
              </a:buClr>
              <a:buSzPts val="2700"/>
              <a:buNone/>
            </a:pPr>
            <a:r>
              <a:t/>
            </a:r>
            <a:endParaRPr sz="2700"/>
          </a:p>
          <a:p>
            <a:pPr indent="0" lvl="0" marL="0" rtl="0" algn="l">
              <a:lnSpc>
                <a:spcPct val="80000"/>
              </a:lnSpc>
              <a:spcBef>
                <a:spcPts val="1000"/>
              </a:spcBef>
              <a:spcAft>
                <a:spcPts val="0"/>
              </a:spcAft>
              <a:buClr>
                <a:schemeClr val="dk1"/>
              </a:buClr>
              <a:buSzPts val="2700"/>
              <a:buNone/>
            </a:pPr>
            <a:r>
              <a:t/>
            </a:r>
            <a:endParaRPr sz="2700"/>
          </a:p>
        </p:txBody>
      </p:sp>
      <p:pic>
        <p:nvPicPr>
          <p:cNvPr id="137" name="Google Shape;137;p7"/>
          <p:cNvPicPr preferRelativeResize="0"/>
          <p:nvPr/>
        </p:nvPicPr>
        <p:blipFill rotWithShape="1">
          <a:blip r:embed="rId3">
            <a:alphaModFix/>
          </a:blip>
          <a:srcRect b="0" l="0" r="0" t="0"/>
          <a:stretch/>
        </p:blipFill>
        <p:spPr>
          <a:xfrm>
            <a:off x="239151" y="1111348"/>
            <a:ext cx="5148775" cy="5500467"/>
          </a:xfrm>
          <a:prstGeom prst="rect">
            <a:avLst/>
          </a:prstGeom>
          <a:noFill/>
          <a:ln>
            <a:noFill/>
          </a:ln>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8"/>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Invetebrata</a:t>
            </a:r>
            <a:endParaRPr b="1"/>
          </a:p>
        </p:txBody>
      </p:sp>
      <p:sp>
        <p:nvSpPr>
          <p:cNvPr id="143" name="Google Shape;143;p8"/>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0"/>
              </a:spcAft>
              <a:buClr>
                <a:schemeClr val="dk1"/>
              </a:buClr>
              <a:buSzPts val="3342"/>
              <a:buNone/>
            </a:pPr>
            <a:r>
              <a:rPr b="1" lang="en-US" sz="3342"/>
              <a:t>Cacing tanah</a:t>
            </a:r>
            <a:endParaRPr b="1" sz="3342"/>
          </a:p>
          <a:p>
            <a:pPr indent="-228600" lvl="0" marL="228600" rtl="0" algn="l">
              <a:lnSpc>
                <a:spcPct val="70000"/>
              </a:lnSpc>
              <a:spcBef>
                <a:spcPts val="1000"/>
              </a:spcBef>
              <a:spcAft>
                <a:spcPts val="0"/>
              </a:spcAft>
              <a:buClr>
                <a:schemeClr val="dk1"/>
              </a:buClr>
              <a:buSzPts val="3085"/>
              <a:buChar char="•"/>
            </a:pPr>
            <a:r>
              <a:rPr lang="en-US" sz="3085"/>
              <a:t>Dalam tubuh cacing tanah terdapat beberapa segmen yang kulitnya menebal disebut klitelum. Dalam segmen tersebut terdapat testis yang membentuk spermatozoid, dan ovarium yang membentuk ovum. Walaupun ovum dan spermatozoid terdapat dalam satu tubuh, cacing tanah tidak pernah mengadakan pembuahan sendiri, tetapi melakukan perkawinan dengan mempertukarkan spermatozoid (perkawinan silang).</a:t>
            </a:r>
            <a:endParaRPr/>
          </a:p>
          <a:p>
            <a:pPr indent="0" lvl="0" marL="0" rtl="0" algn="l">
              <a:lnSpc>
                <a:spcPct val="70000"/>
              </a:lnSpc>
              <a:spcBef>
                <a:spcPts val="1000"/>
              </a:spcBef>
              <a:spcAft>
                <a:spcPts val="0"/>
              </a:spcAft>
              <a:buClr>
                <a:schemeClr val="dk1"/>
              </a:buClr>
              <a:buSzPts val="2399"/>
              <a:buNone/>
            </a:pPr>
            <a:r>
              <a:t/>
            </a:r>
            <a:endParaRPr sz="2399"/>
          </a:p>
          <a:p>
            <a:pPr indent="0" lvl="0" marL="0" rtl="0" algn="l">
              <a:lnSpc>
                <a:spcPct val="70000"/>
              </a:lnSpc>
              <a:spcBef>
                <a:spcPts val="1000"/>
              </a:spcBef>
              <a:spcAft>
                <a:spcPts val="0"/>
              </a:spcAft>
              <a:buClr>
                <a:schemeClr val="dk1"/>
              </a:buClr>
              <a:buSzPts val="2399"/>
              <a:buNone/>
            </a:pPr>
            <a:r>
              <a:t/>
            </a:r>
            <a:endParaRPr sz="2399"/>
          </a:p>
        </p:txBody>
      </p:sp>
      <p:pic>
        <p:nvPicPr>
          <p:cNvPr id="144" name="Google Shape;144;p8"/>
          <p:cNvPicPr preferRelativeResize="0"/>
          <p:nvPr/>
        </p:nvPicPr>
        <p:blipFill rotWithShape="1">
          <a:blip r:embed="rId3">
            <a:alphaModFix/>
          </a:blip>
          <a:srcRect b="0" l="0" r="0" t="0"/>
          <a:stretch/>
        </p:blipFill>
        <p:spPr>
          <a:xfrm>
            <a:off x="239151" y="1111348"/>
            <a:ext cx="5148775" cy="5500467"/>
          </a:xfrm>
          <a:prstGeom prst="rect">
            <a:avLst/>
          </a:prstGeom>
          <a:noFill/>
          <a:ln>
            <a:noFill/>
          </a:ln>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48" name="Shape 148"/>
        <p:cNvGrpSpPr/>
        <p:nvPr/>
      </p:nvGrpSpPr>
      <p:grpSpPr>
        <a:xfrm>
          <a:off x="0" y="0"/>
          <a:ext cx="0" cy="0"/>
          <a:chOff x="0" y="0"/>
          <a:chExt cx="0" cy="0"/>
        </a:xfrm>
      </p:grpSpPr>
      <p:sp>
        <p:nvSpPr>
          <p:cNvPr id="149" name="Google Shape;149;p9"/>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Invetebrata</a:t>
            </a:r>
            <a:endParaRPr b="1"/>
          </a:p>
        </p:txBody>
      </p:sp>
      <p:sp>
        <p:nvSpPr>
          <p:cNvPr id="150" name="Google Shape;150;p9"/>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0"/>
              </a:spcAft>
              <a:buClr>
                <a:schemeClr val="dk1"/>
              </a:buClr>
              <a:buSzPts val="3460"/>
              <a:buNone/>
            </a:pPr>
            <a:r>
              <a:rPr b="1" lang="en-US" sz="3460"/>
              <a:t> Serangga</a:t>
            </a:r>
            <a:endParaRPr b="1" sz="3460"/>
          </a:p>
          <a:p>
            <a:pPr indent="-228600" lvl="0" marL="228600" rtl="0" algn="l">
              <a:lnSpc>
                <a:spcPct val="70000"/>
              </a:lnSpc>
              <a:spcBef>
                <a:spcPts val="1000"/>
              </a:spcBef>
              <a:spcAft>
                <a:spcPts val="0"/>
              </a:spcAft>
              <a:buClr>
                <a:schemeClr val="dk1"/>
              </a:buClr>
              <a:buSzPts val="2442"/>
              <a:buChar char="•"/>
            </a:pPr>
            <a:r>
              <a:rPr lang="en-US" sz="2442"/>
              <a:t>Pada beberapa jenis serangga, misalnya lebah madu (Apis indica), terdapat koloni yang terdiri atas ratu yang fertil, pejantan fertil dan mati setelah kawin, dan  pekerja yang mandul (steril). Pada waktu kawin, sperma dari jantan disimpan dalam kantung sperma di induk betina. Sperma ini merupakan cadangan sperma selama ratu hidup. Bila telur yang telah matang dibuahi oleh sperma, telur tersebut akan berkembang menjadi calon ratu, calon pekerja atau prajurit, sedangkan yang tidak dibuahi (partenogenesis) akan berkembang menjadi pejantan. Lebah pekerja dan prajurit menjadi mandul (streril) karena pengaruh lingkungan, yaitu kurang makan</a:t>
            </a:r>
            <a:endParaRPr sz="1899"/>
          </a:p>
          <a:p>
            <a:pPr indent="0" lvl="0" marL="0" rtl="0" algn="l">
              <a:lnSpc>
                <a:spcPct val="70000"/>
              </a:lnSpc>
              <a:spcBef>
                <a:spcPts val="1000"/>
              </a:spcBef>
              <a:spcAft>
                <a:spcPts val="0"/>
              </a:spcAft>
              <a:buClr>
                <a:schemeClr val="dk1"/>
              </a:buClr>
              <a:buSzPts val="1899"/>
              <a:buNone/>
            </a:pPr>
            <a:r>
              <a:t/>
            </a:r>
            <a:endParaRPr sz="1899"/>
          </a:p>
        </p:txBody>
      </p:sp>
      <p:pic>
        <p:nvPicPr>
          <p:cNvPr id="151" name="Google Shape;151;p9"/>
          <p:cNvPicPr preferRelativeResize="0"/>
          <p:nvPr/>
        </p:nvPicPr>
        <p:blipFill rotWithShape="1">
          <a:blip r:embed="rId4">
            <a:alphaModFix/>
          </a:blip>
          <a:srcRect b="0" l="0" r="0" t="0"/>
          <a:stretch/>
        </p:blipFill>
        <p:spPr>
          <a:xfrm>
            <a:off x="239151" y="1111348"/>
            <a:ext cx="5359792" cy="5500467"/>
          </a:xfrm>
          <a:prstGeom prst="rect">
            <a:avLst/>
          </a:prstGeom>
          <a:noFill/>
          <a:ln>
            <a:noFill/>
          </a:ln>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0"/>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Vertebrata</a:t>
            </a:r>
            <a:endParaRPr b="1"/>
          </a:p>
        </p:txBody>
      </p:sp>
      <p:sp>
        <p:nvSpPr>
          <p:cNvPr id="157" name="Google Shape;157;p10"/>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Clr>
                <a:schemeClr val="dk1"/>
              </a:buClr>
              <a:buSzPts val="3096"/>
              <a:buChar char="•"/>
            </a:pPr>
            <a:r>
              <a:rPr b="1" lang="en-US" sz="3096"/>
              <a:t> </a:t>
            </a:r>
            <a:r>
              <a:rPr lang="en-US" sz="2671"/>
              <a:t>Vertebrata hanya dapat berkembang biak secara kawin (seksual), yaitu melalui peleburan antara ovum dan spermatozoid. Pembuahan pada vertebrata dapat terjadi di luar tubuh maupun di dalam tubuh. Bila terjadi di luar tubuh disebut fertilisasi eksterna, misalnya pada ikan dan katak. Bila pembuahannya terjadi di dalam tubuh disebut fertilisasi interna. Misalnya pada reptilia, burung, dan hewan menyusui.</a:t>
            </a:r>
            <a:endParaRPr/>
          </a:p>
          <a:p>
            <a:pPr indent="0" lvl="0" marL="0" rtl="0" algn="l">
              <a:lnSpc>
                <a:spcPct val="70000"/>
              </a:lnSpc>
              <a:spcBef>
                <a:spcPts val="1000"/>
              </a:spcBef>
              <a:spcAft>
                <a:spcPts val="0"/>
              </a:spcAft>
              <a:buClr>
                <a:schemeClr val="dk1"/>
              </a:buClr>
              <a:buSzPts val="2671"/>
              <a:buNone/>
            </a:pPr>
            <a:r>
              <a:t/>
            </a:r>
            <a:endParaRPr sz="2671"/>
          </a:p>
          <a:p>
            <a:pPr indent="-228600" lvl="0" marL="228600" rtl="0" algn="l">
              <a:lnSpc>
                <a:spcPct val="70000"/>
              </a:lnSpc>
              <a:spcBef>
                <a:spcPts val="1000"/>
              </a:spcBef>
              <a:spcAft>
                <a:spcPts val="0"/>
              </a:spcAft>
              <a:buClr>
                <a:schemeClr val="dk1"/>
              </a:buClr>
              <a:buSzPts val="2671"/>
              <a:buChar char="•"/>
            </a:pPr>
            <a:r>
              <a:rPr lang="en-US" sz="2671"/>
              <a:t>Perkembangbiakan pada vertebrata dapat dibedakan diatas:</a:t>
            </a:r>
            <a:endParaRPr/>
          </a:p>
          <a:p>
            <a:pPr indent="0" lvl="0" marL="0" rtl="0" algn="l">
              <a:lnSpc>
                <a:spcPct val="70000"/>
              </a:lnSpc>
              <a:spcBef>
                <a:spcPts val="1000"/>
              </a:spcBef>
              <a:spcAft>
                <a:spcPts val="0"/>
              </a:spcAft>
              <a:buClr>
                <a:schemeClr val="dk1"/>
              </a:buClr>
              <a:buSzPts val="1699"/>
              <a:buNone/>
            </a:pPr>
            <a:r>
              <a:t/>
            </a:r>
            <a:endParaRPr sz="1699"/>
          </a:p>
        </p:txBody>
      </p:sp>
      <p:pic>
        <p:nvPicPr>
          <p:cNvPr id="158" name="Google Shape;158;p10"/>
          <p:cNvPicPr preferRelativeResize="0"/>
          <p:nvPr/>
        </p:nvPicPr>
        <p:blipFill rotWithShape="1">
          <a:blip r:embed="rId3">
            <a:alphaModFix/>
          </a:blip>
          <a:srcRect b="0" l="0" r="0" t="0"/>
          <a:stretch/>
        </p:blipFill>
        <p:spPr>
          <a:xfrm>
            <a:off x="239151" y="1111347"/>
            <a:ext cx="5359792" cy="5500467"/>
          </a:xfrm>
          <a:prstGeom prst="rect">
            <a:avLst/>
          </a:prstGeom>
          <a:noFill/>
          <a:ln>
            <a:noFill/>
          </a:ln>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1"/>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VeRtebrata</a:t>
            </a:r>
            <a:endParaRPr b="1"/>
          </a:p>
        </p:txBody>
      </p:sp>
      <p:sp>
        <p:nvSpPr>
          <p:cNvPr id="164" name="Google Shape;164;p11"/>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100"/>
              <a:buNone/>
            </a:pPr>
            <a:r>
              <a:rPr b="1" lang="en-US" sz="5100"/>
              <a:t> </a:t>
            </a:r>
            <a:endParaRPr/>
          </a:p>
        </p:txBody>
      </p:sp>
      <p:sp>
        <p:nvSpPr>
          <p:cNvPr id="165" name="Google Shape;165;p11"/>
          <p:cNvSpPr/>
          <p:nvPr/>
        </p:nvSpPr>
        <p:spPr>
          <a:xfrm>
            <a:off x="5261317" y="1235157"/>
            <a:ext cx="6682155" cy="4409440"/>
          </a:xfrm>
          <a:prstGeom prst="rect">
            <a:avLst/>
          </a:prstGeom>
          <a:gradFill>
            <a:gsLst>
              <a:gs pos="0">
                <a:srgbClr val="5F82CA"/>
              </a:gs>
              <a:gs pos="50000">
                <a:srgbClr val="3C70CA"/>
              </a:gs>
              <a:gs pos="100000">
                <a:srgbClr val="2E60B9"/>
              </a:gs>
            </a:gsLst>
            <a:lin ang="5400000" scaled="0"/>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3600">
                <a:solidFill>
                  <a:schemeClr val="lt1"/>
                </a:solidFill>
                <a:latin typeface="Quattrocento Sans"/>
                <a:ea typeface="Quattrocento Sans"/>
                <a:cs typeface="Quattrocento Sans"/>
                <a:sym typeface="Quattrocento Sans"/>
              </a:rPr>
              <a:t>OVIPAR</a:t>
            </a:r>
            <a:endParaRPr/>
          </a:p>
          <a:p>
            <a:pPr indent="0" lvl="0" marL="0" marR="0" rtl="0" algn="l">
              <a:lnSpc>
                <a:spcPct val="107000"/>
              </a:lnSpc>
              <a:spcBef>
                <a:spcPts val="800"/>
              </a:spcBef>
              <a:spcAft>
                <a:spcPts val="0"/>
              </a:spcAft>
              <a:buNone/>
            </a:pPr>
            <a:r>
              <a:rPr lang="en-US" sz="3200">
                <a:solidFill>
                  <a:schemeClr val="lt1"/>
                </a:solidFill>
                <a:latin typeface="Quattrocento Sans"/>
                <a:ea typeface="Quattrocento Sans"/>
                <a:cs typeface="Quattrocento Sans"/>
                <a:sym typeface="Quattrocento Sans"/>
              </a:rPr>
              <a:t>Ovipar (bertelur), ialah hewan yang meletakkan telur di luar tubuhnya. Embrio berkembang di dalam telur dan memperoleh sumber makanan dari cadangan makanan dalam telur. Misalnya ikan, burung, amfibia, dan sebagian reptilia.</a:t>
            </a:r>
            <a:endParaRPr sz="2800">
              <a:solidFill>
                <a:schemeClr val="lt1"/>
              </a:solidFill>
              <a:latin typeface="Calibri"/>
              <a:ea typeface="Calibri"/>
              <a:cs typeface="Calibri"/>
              <a:sym typeface="Calibri"/>
            </a:endParaRPr>
          </a:p>
        </p:txBody>
      </p:sp>
      <p:pic>
        <p:nvPicPr>
          <p:cNvPr id="166" name="Google Shape;166;p11"/>
          <p:cNvPicPr preferRelativeResize="0"/>
          <p:nvPr/>
        </p:nvPicPr>
        <p:blipFill rotWithShape="1">
          <a:blip r:embed="rId3">
            <a:alphaModFix/>
          </a:blip>
          <a:srcRect b="0" l="0" r="0" t="0"/>
          <a:stretch/>
        </p:blipFill>
        <p:spPr>
          <a:xfrm>
            <a:off x="316102" y="1111347"/>
            <a:ext cx="4607589" cy="5500467"/>
          </a:xfrm>
          <a:prstGeom prst="rect">
            <a:avLst/>
          </a:prstGeom>
          <a:noFill/>
          <a:ln>
            <a:noFill/>
          </a:ln>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4"/>
            </a:gs>
          </a:gsLst>
          <a:path path="circle">
            <a:fillToRect b="50%" l="50%" r="50%" t="50%"/>
          </a:path>
          <a:tileRect/>
        </a:gradFill>
      </p:bgPr>
    </p:bg>
    <p:spTree>
      <p:nvGrpSpPr>
        <p:cNvPr id="170" name="Shape 170"/>
        <p:cNvGrpSpPr/>
        <p:nvPr/>
      </p:nvGrpSpPr>
      <p:grpSpPr>
        <a:xfrm>
          <a:off x="0" y="0"/>
          <a:ext cx="0" cy="0"/>
          <a:chOff x="0" y="0"/>
          <a:chExt cx="0" cy="0"/>
        </a:xfrm>
      </p:grpSpPr>
      <p:sp>
        <p:nvSpPr>
          <p:cNvPr id="171" name="Google Shape;171;p12"/>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Vertebrata</a:t>
            </a:r>
            <a:endParaRPr b="1"/>
          </a:p>
        </p:txBody>
      </p:sp>
      <p:sp>
        <p:nvSpPr>
          <p:cNvPr id="172" name="Google Shape;172;p12"/>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100"/>
              <a:buNone/>
            </a:pPr>
            <a:r>
              <a:rPr b="1" lang="en-US" sz="5100"/>
              <a:t> </a:t>
            </a:r>
            <a:endParaRPr/>
          </a:p>
        </p:txBody>
      </p:sp>
      <p:sp>
        <p:nvSpPr>
          <p:cNvPr id="173" name="Google Shape;173;p12"/>
          <p:cNvSpPr/>
          <p:nvPr/>
        </p:nvSpPr>
        <p:spPr>
          <a:xfrm>
            <a:off x="5261317" y="1235157"/>
            <a:ext cx="6682155" cy="4955540"/>
          </a:xfrm>
          <a:prstGeom prst="rect">
            <a:avLst/>
          </a:prstGeom>
          <a:gradFill>
            <a:gsLst>
              <a:gs pos="0">
                <a:srgbClr val="5F82CA"/>
              </a:gs>
              <a:gs pos="50000">
                <a:srgbClr val="3C70CA"/>
              </a:gs>
              <a:gs pos="100000">
                <a:srgbClr val="2E60B9"/>
              </a:gs>
            </a:gsLst>
            <a:lin ang="5400000" scaled="0"/>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3600">
                <a:solidFill>
                  <a:schemeClr val="lt1"/>
                </a:solidFill>
                <a:latin typeface="Quattrocento Sans"/>
                <a:ea typeface="Quattrocento Sans"/>
                <a:cs typeface="Quattrocento Sans"/>
                <a:sym typeface="Quattrocento Sans"/>
              </a:rPr>
              <a:t>OVOVIPAR</a:t>
            </a:r>
            <a:endParaRPr/>
          </a:p>
          <a:p>
            <a:pPr indent="0" lvl="0" marL="0" marR="0" rtl="0" algn="l">
              <a:spcBef>
                <a:spcPts val="800"/>
              </a:spcBef>
              <a:spcAft>
                <a:spcPts val="0"/>
              </a:spcAft>
              <a:buNone/>
            </a:pPr>
            <a:r>
              <a:rPr lang="en-US" sz="2800">
                <a:solidFill>
                  <a:schemeClr val="lt1"/>
                </a:solidFill>
                <a:latin typeface="Calibri"/>
                <a:ea typeface="Calibri"/>
                <a:cs typeface="Calibri"/>
                <a:sym typeface="Calibri"/>
              </a:rPr>
              <a:t>Ovovivipar (bertelur-beranak), ialah hewan yang menghasilkan telur, dan embrio berkembang dalam telur. Pembeda dengan ovipar adalah kelompok hewan ovovivipar tidak mengeluarkan telurnya dari dalam tubuh. Jadi embrio tetap tumbuh di dalam telur tetapi tetap berada di dalam tubuh induk. Saat menetas dan keluar dari tubuh induknya tampak seperti melahirkan. Misalnya, ikan Hiu, kadal, dan beberapa jenis ular.</a:t>
            </a:r>
            <a:endParaRPr/>
          </a:p>
        </p:txBody>
      </p:sp>
      <p:pic>
        <p:nvPicPr>
          <p:cNvPr id="174" name="Google Shape;174;p12"/>
          <p:cNvPicPr preferRelativeResize="0"/>
          <p:nvPr/>
        </p:nvPicPr>
        <p:blipFill rotWithShape="1">
          <a:blip r:embed="rId3">
            <a:alphaModFix/>
          </a:blip>
          <a:srcRect b="0" l="0" r="0" t="0"/>
          <a:stretch/>
        </p:blipFill>
        <p:spPr>
          <a:xfrm>
            <a:off x="239150" y="1111347"/>
            <a:ext cx="4783015" cy="5500467"/>
          </a:xfrm>
          <a:prstGeom prst="rect">
            <a:avLst/>
          </a:prstGeom>
          <a:noFill/>
          <a:ln>
            <a:noFill/>
          </a:ln>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4"/>
            </a:gs>
          </a:gsLst>
          <a:path path="circle">
            <a:fillToRect b="50%" l="50%" r="50%" t="50%"/>
          </a:path>
          <a:tileRect/>
        </a:gradFill>
      </p:bgPr>
    </p:bg>
    <p:spTree>
      <p:nvGrpSpPr>
        <p:cNvPr id="178" name="Shape 178"/>
        <p:cNvGrpSpPr/>
        <p:nvPr/>
      </p:nvGrpSpPr>
      <p:grpSpPr>
        <a:xfrm>
          <a:off x="0" y="0"/>
          <a:ext cx="0" cy="0"/>
          <a:chOff x="0" y="0"/>
          <a:chExt cx="0" cy="0"/>
        </a:xfrm>
      </p:grpSpPr>
      <p:sp>
        <p:nvSpPr>
          <p:cNvPr id="179" name="Google Shape;179;p13"/>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Vertebrata</a:t>
            </a:r>
            <a:endParaRPr b="1"/>
          </a:p>
        </p:txBody>
      </p:sp>
      <p:sp>
        <p:nvSpPr>
          <p:cNvPr id="180" name="Google Shape;180;p13"/>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100"/>
              <a:buNone/>
            </a:pPr>
            <a:r>
              <a:rPr b="1" lang="en-US" sz="5100"/>
              <a:t> </a:t>
            </a:r>
            <a:endParaRPr/>
          </a:p>
        </p:txBody>
      </p:sp>
      <p:sp>
        <p:nvSpPr>
          <p:cNvPr id="181" name="Google Shape;181;p13"/>
          <p:cNvSpPr/>
          <p:nvPr/>
        </p:nvSpPr>
        <p:spPr>
          <a:xfrm>
            <a:off x="5261317" y="1235157"/>
            <a:ext cx="6682155" cy="4409440"/>
          </a:xfrm>
          <a:prstGeom prst="rect">
            <a:avLst/>
          </a:prstGeom>
          <a:gradFill>
            <a:gsLst>
              <a:gs pos="0">
                <a:srgbClr val="5F82CA"/>
              </a:gs>
              <a:gs pos="50000">
                <a:srgbClr val="3C70CA"/>
              </a:gs>
              <a:gs pos="100000">
                <a:srgbClr val="2E60B9"/>
              </a:gs>
            </a:gsLst>
            <a:lin ang="5400000" scaled="0"/>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3600">
                <a:solidFill>
                  <a:schemeClr val="lt1"/>
                </a:solidFill>
                <a:latin typeface="Quattrocento Sans"/>
                <a:ea typeface="Quattrocento Sans"/>
                <a:cs typeface="Quattrocento Sans"/>
                <a:sym typeface="Quattrocento Sans"/>
              </a:rPr>
              <a:t>VIVIPAR</a:t>
            </a:r>
            <a:endParaRPr/>
          </a:p>
          <a:p>
            <a:pPr indent="0" lvl="0" marL="0" marR="0" rtl="0" algn="l">
              <a:lnSpc>
                <a:spcPct val="107000"/>
              </a:lnSpc>
              <a:spcBef>
                <a:spcPts val="800"/>
              </a:spcBef>
              <a:spcAft>
                <a:spcPts val="0"/>
              </a:spcAft>
              <a:buNone/>
            </a:pPr>
            <a:r>
              <a:rPr lang="en-US" sz="3200">
                <a:solidFill>
                  <a:schemeClr val="lt1"/>
                </a:solidFill>
                <a:latin typeface="Calibri"/>
                <a:ea typeface="Calibri"/>
                <a:cs typeface="Calibri"/>
                <a:sym typeface="Calibri"/>
              </a:rPr>
              <a:t>Vivipar (beranak), ialah hewan yang melahirkan anaknya. Embrio berkembang di dalam tubuh induknya dan mendapatkan makanan dari induknya dengan perantaraan plasenta (ari-ari). Misalnya, manusia dan hewan menyusui lainnya</a:t>
            </a:r>
            <a:endParaRPr sz="2800">
              <a:solidFill>
                <a:schemeClr val="lt1"/>
              </a:solidFill>
              <a:latin typeface="Calibri"/>
              <a:ea typeface="Calibri"/>
              <a:cs typeface="Calibri"/>
              <a:sym typeface="Calibri"/>
            </a:endParaRPr>
          </a:p>
        </p:txBody>
      </p:sp>
      <p:pic>
        <p:nvPicPr>
          <p:cNvPr id="182" name="Google Shape;182;p13"/>
          <p:cNvPicPr preferRelativeResize="0"/>
          <p:nvPr/>
        </p:nvPicPr>
        <p:blipFill rotWithShape="1">
          <a:blip r:embed="rId3">
            <a:alphaModFix/>
          </a:blip>
          <a:srcRect b="0" l="0" r="0" t="0"/>
          <a:stretch/>
        </p:blipFill>
        <p:spPr>
          <a:xfrm>
            <a:off x="239150" y="1235157"/>
            <a:ext cx="4768947" cy="5376658"/>
          </a:xfrm>
          <a:prstGeom prst="rect">
            <a:avLst/>
          </a:prstGeom>
          <a:noFill/>
          <a:ln>
            <a:noFill/>
          </a:ln>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4"/>
            </a:gs>
          </a:gsLst>
          <a:path path="circle">
            <a:fillToRect b="50%" l="50%" r="50%" t="50%"/>
          </a:path>
          <a:tileRect/>
        </a:gradFill>
      </p:bgPr>
    </p:bg>
    <p:spTree>
      <p:nvGrpSpPr>
        <p:cNvPr id="186" name="Shape 186"/>
        <p:cNvGrpSpPr/>
        <p:nvPr/>
      </p:nvGrpSpPr>
      <p:grpSpPr>
        <a:xfrm>
          <a:off x="0" y="0"/>
          <a:ext cx="0" cy="0"/>
          <a:chOff x="0" y="0"/>
          <a:chExt cx="0" cy="0"/>
        </a:xfrm>
      </p:grpSpPr>
      <p:sp>
        <p:nvSpPr>
          <p:cNvPr id="187" name="Google Shape;187;p14"/>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VeRtebrata</a:t>
            </a:r>
            <a:endParaRPr b="1"/>
          </a:p>
        </p:txBody>
      </p:sp>
      <p:sp>
        <p:nvSpPr>
          <p:cNvPr id="188" name="Google Shape;188;p14"/>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100"/>
              <a:buNone/>
            </a:pPr>
            <a:r>
              <a:rPr b="1" lang="en-US" sz="5100"/>
              <a:t> </a:t>
            </a:r>
            <a:endParaRPr/>
          </a:p>
        </p:txBody>
      </p:sp>
      <p:sp>
        <p:nvSpPr>
          <p:cNvPr id="189" name="Google Shape;189;p14"/>
          <p:cNvSpPr/>
          <p:nvPr/>
        </p:nvSpPr>
        <p:spPr>
          <a:xfrm>
            <a:off x="5261317" y="1235157"/>
            <a:ext cx="6682155" cy="4676141"/>
          </a:xfrm>
          <a:prstGeom prst="rect">
            <a:avLst/>
          </a:prstGeom>
          <a:gradFill>
            <a:gsLst>
              <a:gs pos="0">
                <a:srgbClr val="5F82CA"/>
              </a:gs>
              <a:gs pos="50000">
                <a:srgbClr val="3C70CA"/>
              </a:gs>
              <a:gs pos="100000">
                <a:srgbClr val="2E60B9"/>
              </a:gs>
            </a:gsLst>
            <a:lin ang="5400000" scaled="0"/>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3600">
                <a:solidFill>
                  <a:schemeClr val="lt1"/>
                </a:solidFill>
                <a:latin typeface="Quattrocento Sans"/>
                <a:ea typeface="Quattrocento Sans"/>
                <a:cs typeface="Quattrocento Sans"/>
                <a:sym typeface="Quattrocento Sans"/>
              </a:rPr>
              <a:t>IKAN</a:t>
            </a:r>
            <a:endParaRPr/>
          </a:p>
          <a:p>
            <a:pPr indent="0" lvl="0" marL="0" marR="0" rtl="0" algn="l">
              <a:spcBef>
                <a:spcPts val="800"/>
              </a:spcBef>
              <a:spcAft>
                <a:spcPts val="0"/>
              </a:spcAft>
              <a:buNone/>
            </a:pPr>
            <a:r>
              <a:rPr lang="en-US" sz="2400">
                <a:solidFill>
                  <a:schemeClr val="lt1"/>
                </a:solidFill>
                <a:latin typeface="Calibri"/>
                <a:ea typeface="Calibri"/>
                <a:cs typeface="Calibri"/>
                <a:sym typeface="Calibri"/>
              </a:rPr>
              <a:t>Ikan termasuk hewan yang bersifat ovipar. Ikan tidak mempunyai organ perkawinan. Pembuahan terjadi diluar tubuh, yaitu di dalam air. Sekali bertelur ikan mampu menghasilkan ribuan telur yang tidak dilindungi oleh cangkang. Telur yang telah dibuahi selanjutnya ada yang dibiarkan terapung-apung dalam air, ada yang ditempatkan dalam sarang dan dijaga oleh induknya, ada yang ditempelkan pada tanaman dalam air, serta ada pula yang disimpan di dalam rongga mulut induk betinanya seperti pada mujaer.</a:t>
            </a:r>
            <a:endParaRPr/>
          </a:p>
        </p:txBody>
      </p:sp>
      <p:pic>
        <p:nvPicPr>
          <p:cNvPr id="190" name="Google Shape;190;p14"/>
          <p:cNvPicPr preferRelativeResize="0"/>
          <p:nvPr/>
        </p:nvPicPr>
        <p:blipFill rotWithShape="1">
          <a:blip r:embed="rId3">
            <a:alphaModFix/>
          </a:blip>
          <a:srcRect b="0" l="0" r="0" t="0"/>
          <a:stretch/>
        </p:blipFill>
        <p:spPr>
          <a:xfrm>
            <a:off x="239151" y="1111347"/>
            <a:ext cx="4804064" cy="5500467"/>
          </a:xfrm>
          <a:prstGeom prst="rect">
            <a:avLst/>
          </a:prstGeom>
          <a:noFill/>
          <a:ln>
            <a:noFill/>
          </a:ln>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94" name="Shape 194"/>
        <p:cNvGrpSpPr/>
        <p:nvPr/>
      </p:nvGrpSpPr>
      <p:grpSpPr>
        <a:xfrm>
          <a:off x="0" y="0"/>
          <a:ext cx="0" cy="0"/>
          <a:chOff x="0" y="0"/>
          <a:chExt cx="0" cy="0"/>
        </a:xfrm>
      </p:grpSpPr>
      <p:sp>
        <p:nvSpPr>
          <p:cNvPr id="195" name="Google Shape;195;p15"/>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VeRtebrata</a:t>
            </a:r>
            <a:endParaRPr b="1"/>
          </a:p>
        </p:txBody>
      </p:sp>
      <p:sp>
        <p:nvSpPr>
          <p:cNvPr id="196" name="Google Shape;196;p15"/>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100"/>
              <a:buNone/>
            </a:pPr>
            <a:r>
              <a:rPr b="1" lang="en-US" sz="5100"/>
              <a:t> </a:t>
            </a:r>
            <a:endParaRPr/>
          </a:p>
        </p:txBody>
      </p:sp>
      <p:sp>
        <p:nvSpPr>
          <p:cNvPr id="197" name="Google Shape;197;p15"/>
          <p:cNvSpPr/>
          <p:nvPr/>
        </p:nvSpPr>
        <p:spPr>
          <a:xfrm>
            <a:off x="5261317" y="1235157"/>
            <a:ext cx="6682155" cy="4879340"/>
          </a:xfrm>
          <a:prstGeom prst="rect">
            <a:avLst/>
          </a:prstGeom>
          <a:gradFill>
            <a:gsLst>
              <a:gs pos="0">
                <a:srgbClr val="5F82CA"/>
              </a:gs>
              <a:gs pos="50000">
                <a:srgbClr val="3C70CA"/>
              </a:gs>
              <a:gs pos="100000">
                <a:srgbClr val="2E60B9"/>
              </a:gs>
            </a:gsLst>
            <a:lin ang="5400000" scaled="0"/>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Amfibi.</a:t>
            </a:r>
            <a:endParaRPr/>
          </a:p>
          <a:p>
            <a:pPr indent="0" lvl="0" marL="0" marR="0" rtl="0" algn="l">
              <a:spcBef>
                <a:spcPts val="0"/>
              </a:spcBef>
              <a:spcAft>
                <a:spcPts val="0"/>
              </a:spcAft>
              <a:buNone/>
            </a:pPr>
            <a:r>
              <a:rPr lang="en-US" sz="2800">
                <a:solidFill>
                  <a:schemeClr val="lt1"/>
                </a:solidFill>
                <a:latin typeface="Calibri"/>
                <a:ea typeface="Calibri"/>
                <a:cs typeface="Calibri"/>
                <a:sym typeface="Calibri"/>
              </a:rPr>
              <a:t>Seperti pada ikan, katak juga bertelur dengan fertilisasi eksternal. Telur yang telah dibuahi akan bergerombol dipermukaan air. Setelah enam hari telur akan menetas menghasilkan berudu atau kecebong. Berudu hidup di dalam air dan bernafas dengan insang. Setelah mengalami metamorfosis selama 1- 3 bulan, ia akan berubah bentuk menjadi katak. Pada umur satu tahun katak telah menjadi dewasa.</a:t>
            </a:r>
            <a:endParaRPr/>
          </a:p>
        </p:txBody>
      </p:sp>
      <p:pic>
        <p:nvPicPr>
          <p:cNvPr id="198" name="Google Shape;198;p15"/>
          <p:cNvPicPr preferRelativeResize="0"/>
          <p:nvPr/>
        </p:nvPicPr>
        <p:blipFill rotWithShape="1">
          <a:blip r:embed="rId4">
            <a:alphaModFix/>
          </a:blip>
          <a:srcRect b="0" l="0" r="0" t="0"/>
          <a:stretch/>
        </p:blipFill>
        <p:spPr>
          <a:xfrm>
            <a:off x="350599" y="1111348"/>
            <a:ext cx="4643432" cy="5500467"/>
          </a:xfrm>
          <a:prstGeom prst="rect">
            <a:avLst/>
          </a:prstGeom>
          <a:noFill/>
          <a:ln>
            <a:noFill/>
          </a:ln>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6"/>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VeRtebrata</a:t>
            </a:r>
            <a:endParaRPr b="1"/>
          </a:p>
        </p:txBody>
      </p:sp>
      <p:sp>
        <p:nvSpPr>
          <p:cNvPr id="204" name="Google Shape;204;p16"/>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100"/>
              <a:buNone/>
            </a:pPr>
            <a:r>
              <a:rPr b="1" lang="en-US" sz="5100"/>
              <a:t> </a:t>
            </a:r>
            <a:endParaRPr/>
          </a:p>
        </p:txBody>
      </p:sp>
      <p:sp>
        <p:nvSpPr>
          <p:cNvPr id="205" name="Google Shape;205;p16"/>
          <p:cNvSpPr/>
          <p:nvPr/>
        </p:nvSpPr>
        <p:spPr>
          <a:xfrm>
            <a:off x="5261317" y="1235157"/>
            <a:ext cx="6682155" cy="5031740"/>
          </a:xfrm>
          <a:prstGeom prst="rect">
            <a:avLst/>
          </a:prstGeom>
          <a:gradFill>
            <a:gsLst>
              <a:gs pos="0">
                <a:srgbClr val="5F82CA"/>
              </a:gs>
              <a:gs pos="50000">
                <a:srgbClr val="3C70CA"/>
              </a:gs>
              <a:gs pos="100000">
                <a:srgbClr val="2E60B9"/>
              </a:gs>
            </a:gsLst>
            <a:lin ang="5400000" scaled="0"/>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Reptilia.</a:t>
            </a:r>
            <a:endParaRPr/>
          </a:p>
          <a:p>
            <a:pPr indent="0" lvl="0" marL="0" marR="0" rtl="0" algn="l">
              <a:spcBef>
                <a:spcPts val="0"/>
              </a:spcBef>
              <a:spcAft>
                <a:spcPts val="0"/>
              </a:spcAft>
              <a:buNone/>
            </a:pPr>
            <a:r>
              <a:rPr lang="en-US" sz="3200">
                <a:solidFill>
                  <a:schemeClr val="lt1"/>
                </a:solidFill>
                <a:latin typeface="Calibri"/>
                <a:ea typeface="Calibri"/>
                <a:cs typeface="Calibri"/>
                <a:sym typeface="Calibri"/>
              </a:rPr>
              <a:t>Ada yang meletakkan telur (ovipar) dan ada pula yang bersifat ovovivipar. Pembuahan terjadi di dalam tubuh (fertilisasi internal). Telur dilindungi oleh cangkang. Telur yang dikeluarkan ada yang disembunyikan didalam pasir, di dalam lumpur, ada yang dierami. Pada kadal telurnya menetas di dalam tubuh (ovovivipar).</a:t>
            </a:r>
            <a:endParaRPr sz="3600">
              <a:solidFill>
                <a:schemeClr val="lt1"/>
              </a:solidFill>
              <a:latin typeface="Calibri"/>
              <a:ea typeface="Calibri"/>
              <a:cs typeface="Calibri"/>
              <a:sym typeface="Calibri"/>
            </a:endParaRPr>
          </a:p>
        </p:txBody>
      </p:sp>
      <p:pic>
        <p:nvPicPr>
          <p:cNvPr id="206" name="Google Shape;206;p16"/>
          <p:cNvPicPr preferRelativeResize="0"/>
          <p:nvPr/>
        </p:nvPicPr>
        <p:blipFill rotWithShape="1">
          <a:blip r:embed="rId3">
            <a:alphaModFix/>
          </a:blip>
          <a:srcRect b="0" l="0" r="0" t="0"/>
          <a:stretch/>
        </p:blipFill>
        <p:spPr>
          <a:xfrm>
            <a:off x="137480" y="1111348"/>
            <a:ext cx="5025363" cy="2912012"/>
          </a:xfrm>
          <a:prstGeom prst="rect">
            <a:avLst/>
          </a:prstGeom>
          <a:noFill/>
          <a:ln>
            <a:noFill/>
          </a:ln>
        </p:spPr>
      </p:pic>
      <p:pic>
        <p:nvPicPr>
          <p:cNvPr id="207" name="Google Shape;207;p16"/>
          <p:cNvPicPr preferRelativeResize="0"/>
          <p:nvPr/>
        </p:nvPicPr>
        <p:blipFill rotWithShape="1">
          <a:blip r:embed="rId4">
            <a:alphaModFix/>
          </a:blip>
          <a:srcRect b="0" l="0" r="0" t="0"/>
          <a:stretch/>
        </p:blipFill>
        <p:spPr>
          <a:xfrm>
            <a:off x="137480" y="3993132"/>
            <a:ext cx="5025363" cy="2658086"/>
          </a:xfrm>
          <a:prstGeom prst="rect">
            <a:avLst/>
          </a:prstGeom>
          <a:noFill/>
          <a:ln>
            <a:noFill/>
          </a:ln>
        </p:spPr>
      </p:pic>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7"/>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VeRtebrata</a:t>
            </a:r>
            <a:endParaRPr b="1"/>
          </a:p>
        </p:txBody>
      </p:sp>
      <p:sp>
        <p:nvSpPr>
          <p:cNvPr id="213" name="Google Shape;213;p17"/>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100"/>
              <a:buNone/>
            </a:pPr>
            <a:r>
              <a:rPr b="1" lang="en-US" sz="5100"/>
              <a:t> </a:t>
            </a:r>
            <a:endParaRPr/>
          </a:p>
        </p:txBody>
      </p:sp>
      <p:sp>
        <p:nvSpPr>
          <p:cNvPr id="214" name="Google Shape;214;p17"/>
          <p:cNvSpPr/>
          <p:nvPr/>
        </p:nvSpPr>
        <p:spPr>
          <a:xfrm>
            <a:off x="5261317" y="1235157"/>
            <a:ext cx="6682155" cy="4955540"/>
          </a:xfrm>
          <a:prstGeom prst="rect">
            <a:avLst/>
          </a:prstGeom>
          <a:gradFill>
            <a:gsLst>
              <a:gs pos="0">
                <a:srgbClr val="5F82CA"/>
              </a:gs>
              <a:gs pos="50000">
                <a:srgbClr val="3C70CA"/>
              </a:gs>
              <a:gs pos="100000">
                <a:srgbClr val="2E60B9"/>
              </a:gs>
            </a:gsLst>
            <a:lin ang="5400000" scaled="0"/>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Aves.</a:t>
            </a:r>
            <a:endParaRPr/>
          </a:p>
          <a:p>
            <a:pPr indent="0" lvl="0" marL="0" marR="0" rtl="0" algn="l">
              <a:spcBef>
                <a:spcPts val="0"/>
              </a:spcBef>
              <a:spcAft>
                <a:spcPts val="0"/>
              </a:spcAft>
              <a:buNone/>
            </a:pPr>
            <a:r>
              <a:rPr lang="en-US" sz="2400">
                <a:solidFill>
                  <a:schemeClr val="lt1"/>
                </a:solidFill>
                <a:latin typeface="Calibri"/>
                <a:ea typeface="Calibri"/>
                <a:cs typeface="Calibri"/>
                <a:sym typeface="Calibri"/>
              </a:rPr>
              <a:t>Fertilisasi internal dengan kloaka. Semua jenis burung bereproduksi dengan cara bertelur (ovipar). Ada burung yang mengerami telurnya, ada yang menyimpannya dalam lubang-lubang yang ditutupi daun, ada pula yang menyimpan telurnya didalam pasir. Seekor burung sekali musim hanya mampu bertelur beberapa butir saja. Pada burung merpati, sekali musim bertelur mengeluarkan 2 butir telur yang akan menetas menghasilkan burung jantan dan betina. Embrio yang berkembang dalam cangkang mendapat makanan dari cadangan makanan yang tersimpan dalam telur tersebut</a:t>
            </a:r>
            <a:endParaRPr sz="2400">
              <a:solidFill>
                <a:schemeClr val="lt1"/>
              </a:solidFill>
              <a:latin typeface="Calibri"/>
              <a:ea typeface="Calibri"/>
              <a:cs typeface="Calibri"/>
              <a:sym typeface="Calibri"/>
            </a:endParaRPr>
          </a:p>
        </p:txBody>
      </p:sp>
      <p:pic>
        <p:nvPicPr>
          <p:cNvPr id="215" name="Google Shape;215;p17"/>
          <p:cNvPicPr preferRelativeResize="0"/>
          <p:nvPr/>
        </p:nvPicPr>
        <p:blipFill rotWithShape="1">
          <a:blip r:embed="rId3">
            <a:alphaModFix/>
          </a:blip>
          <a:srcRect b="0" l="0" r="0" t="0"/>
          <a:stretch/>
        </p:blipFill>
        <p:spPr>
          <a:xfrm>
            <a:off x="239151" y="1111348"/>
            <a:ext cx="4797083" cy="2644726"/>
          </a:xfrm>
          <a:prstGeom prst="rect">
            <a:avLst/>
          </a:prstGeom>
          <a:noFill/>
          <a:ln>
            <a:noFill/>
          </a:ln>
        </p:spPr>
      </p:pic>
      <p:pic>
        <p:nvPicPr>
          <p:cNvPr id="216" name="Google Shape;216;p17"/>
          <p:cNvPicPr preferRelativeResize="0"/>
          <p:nvPr/>
        </p:nvPicPr>
        <p:blipFill rotWithShape="1">
          <a:blip r:embed="rId4">
            <a:alphaModFix/>
          </a:blip>
          <a:srcRect b="0" l="0" r="0" t="0"/>
          <a:stretch/>
        </p:blipFill>
        <p:spPr>
          <a:xfrm>
            <a:off x="239150" y="4033959"/>
            <a:ext cx="4797083" cy="2341067"/>
          </a:xfrm>
          <a:prstGeom prst="rect">
            <a:avLst/>
          </a:prstGeom>
          <a:noFill/>
          <a:ln>
            <a:noFill/>
          </a:ln>
        </p:spPr>
      </p:pic>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8"/>
          <p:cNvSpPr txBox="1"/>
          <p:nvPr>
            <p:ph type="title"/>
          </p:nvPr>
        </p:nvSpPr>
        <p:spPr>
          <a:xfrm>
            <a:off x="239151" y="154111"/>
            <a:ext cx="11802793" cy="774358"/>
          </a:xfrm>
          <a:prstGeom prst="rect">
            <a:avLst/>
          </a:prstGeom>
          <a:gradFill>
            <a:gsLst>
              <a:gs pos="0">
                <a:srgbClr val="FFF200"/>
              </a:gs>
              <a:gs pos="45000">
                <a:srgbClr val="FF7A00"/>
              </a:gs>
              <a:gs pos="70000">
                <a:srgbClr val="FF0300"/>
              </a:gs>
              <a:gs pos="100000">
                <a:srgbClr val="4D0808"/>
              </a:gs>
            </a:gsLst>
            <a:lin ang="5400000" scaled="0"/>
          </a:gra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Quattrocento Sans"/>
              <a:buNone/>
            </a:pPr>
            <a:r>
              <a:rPr b="1" lang="en-US">
                <a:solidFill>
                  <a:schemeClr val="lt1"/>
                </a:solidFill>
                <a:latin typeface="Quattrocento Sans"/>
                <a:ea typeface="Quattrocento Sans"/>
                <a:cs typeface="Quattrocento Sans"/>
                <a:sym typeface="Quattrocento Sans"/>
              </a:rPr>
              <a:t>Reproduksi Hewan VeRtebrata</a:t>
            </a:r>
            <a:endParaRPr b="1"/>
          </a:p>
        </p:txBody>
      </p:sp>
      <p:sp>
        <p:nvSpPr>
          <p:cNvPr id="222" name="Google Shape;222;p18"/>
          <p:cNvSpPr txBox="1"/>
          <p:nvPr>
            <p:ph idx="1" type="body"/>
          </p:nvPr>
        </p:nvSpPr>
        <p:spPr>
          <a:xfrm>
            <a:off x="5598943" y="1111348"/>
            <a:ext cx="6443002" cy="550046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100"/>
              <a:buNone/>
            </a:pPr>
            <a:r>
              <a:rPr b="1" lang="en-US" sz="5100"/>
              <a:t> </a:t>
            </a:r>
            <a:endParaRPr/>
          </a:p>
        </p:txBody>
      </p:sp>
      <p:sp>
        <p:nvSpPr>
          <p:cNvPr id="223" name="Google Shape;223;p18"/>
          <p:cNvSpPr/>
          <p:nvPr/>
        </p:nvSpPr>
        <p:spPr>
          <a:xfrm>
            <a:off x="5261317" y="1235157"/>
            <a:ext cx="6682155" cy="5201424"/>
          </a:xfrm>
          <a:prstGeom prst="rect">
            <a:avLst/>
          </a:prstGeom>
          <a:gradFill>
            <a:gsLst>
              <a:gs pos="0">
                <a:srgbClr val="5F82CA"/>
              </a:gs>
              <a:gs pos="50000">
                <a:srgbClr val="3C70CA"/>
              </a:gs>
              <a:gs pos="100000">
                <a:srgbClr val="2E60B9"/>
              </a:gs>
            </a:gsLst>
            <a:lin ang="5400000" scaled="0"/>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Calibri"/>
                <a:ea typeface="Calibri"/>
                <a:cs typeface="Calibri"/>
                <a:sym typeface="Calibri"/>
              </a:rPr>
              <a:t>Mamalia.</a:t>
            </a:r>
            <a:endParaRPr/>
          </a:p>
          <a:p>
            <a:pPr indent="0" lvl="0" marL="0" marR="0" rtl="0" algn="l">
              <a:spcBef>
                <a:spcPts val="0"/>
              </a:spcBef>
              <a:spcAft>
                <a:spcPts val="0"/>
              </a:spcAft>
              <a:buNone/>
            </a:pPr>
            <a:r>
              <a:rPr lang="en-US" sz="3200">
                <a:solidFill>
                  <a:schemeClr val="lt1"/>
                </a:solidFill>
                <a:latin typeface="Calibri"/>
                <a:ea typeface="Calibri"/>
                <a:cs typeface="Calibri"/>
                <a:sym typeface="Calibri"/>
              </a:rPr>
              <a:t>Fertilisasi intemal, karena telah memiliki organ reproduksi sempurna. Kecuali golongan </a:t>
            </a:r>
            <a:r>
              <a:rPr lang="en-US" sz="3200" u="sng">
                <a:solidFill>
                  <a:schemeClr val="dk1"/>
                </a:solidFill>
                <a:latin typeface="Calibri"/>
                <a:ea typeface="Calibri"/>
                <a:cs typeface="Calibri"/>
                <a:sym typeface="Calibri"/>
                <a:hlinkClick r:id="rId3">
                  <a:extLst>
                    <a:ext uri="{A12FA001-AC4F-418D-AE19-62706E023703}">
                      <ahyp:hlinkClr val="tx"/>
                    </a:ext>
                  </a:extLst>
                </a:hlinkClick>
              </a:rPr>
              <a:t>hewan berparuh bebek (Platypus)</a:t>
            </a:r>
            <a:r>
              <a:rPr lang="en-US" sz="3200">
                <a:solidFill>
                  <a:schemeClr val="dk1"/>
                </a:solidFill>
                <a:latin typeface="Calibri"/>
                <a:ea typeface="Calibri"/>
                <a:cs typeface="Calibri"/>
                <a:sym typeface="Calibri"/>
              </a:rPr>
              <a:t>, </a:t>
            </a:r>
            <a:r>
              <a:rPr lang="en-US" sz="3200">
                <a:solidFill>
                  <a:schemeClr val="lt1"/>
                </a:solidFill>
                <a:latin typeface="Calibri"/>
                <a:ea typeface="Calibri"/>
                <a:cs typeface="Calibri"/>
                <a:sym typeface="Calibri"/>
              </a:rPr>
              <a:t>semua hewan menyusui selalu melahirkan (vivipar). Telur mamalia kecil dan mengandung sedikit cadangan makanan. Embrio mendapat makan dari rahim induknya melalui plasenta.</a:t>
            </a:r>
            <a:endParaRPr/>
          </a:p>
        </p:txBody>
      </p:sp>
      <p:pic>
        <p:nvPicPr>
          <p:cNvPr id="224" name="Google Shape;224;p18"/>
          <p:cNvPicPr preferRelativeResize="0"/>
          <p:nvPr/>
        </p:nvPicPr>
        <p:blipFill rotWithShape="1">
          <a:blip r:embed="rId4">
            <a:alphaModFix/>
          </a:blip>
          <a:srcRect b="0" l="0" r="0" t="0"/>
          <a:stretch/>
        </p:blipFill>
        <p:spPr>
          <a:xfrm>
            <a:off x="272466" y="1111348"/>
            <a:ext cx="4890377" cy="5500467"/>
          </a:xfrm>
          <a:prstGeom prst="rect">
            <a:avLst/>
          </a:prstGeom>
          <a:noFill/>
          <a:ln>
            <a:noFill/>
          </a:ln>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228" name="Shape 228"/>
        <p:cNvGrpSpPr/>
        <p:nvPr/>
      </p:nvGrpSpPr>
      <p:grpSpPr>
        <a:xfrm>
          <a:off x="0" y="0"/>
          <a:ext cx="0" cy="0"/>
          <a:chOff x="0" y="0"/>
          <a:chExt cx="0" cy="0"/>
        </a:xfrm>
      </p:grpSpPr>
      <p:sp>
        <p:nvSpPr>
          <p:cNvPr id="229" name="Google Shape;229;p20"/>
          <p:cNvSpPr txBox="1"/>
          <p:nvPr/>
        </p:nvSpPr>
        <p:spPr>
          <a:xfrm>
            <a:off x="672353" y="572750"/>
            <a:ext cx="10865223"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800">
                <a:solidFill>
                  <a:srgbClr val="FF0000"/>
                </a:solidFill>
                <a:latin typeface="Gill Sans"/>
                <a:ea typeface="Gill Sans"/>
                <a:cs typeface="Gill Sans"/>
                <a:sym typeface="Gill Sans"/>
              </a:rPr>
              <a:t>Thank’s for attention………</a:t>
            </a:r>
            <a:endParaRPr/>
          </a:p>
          <a:p>
            <a:pPr indent="0" lvl="0" marL="0" marR="0" rtl="0" algn="l">
              <a:spcBef>
                <a:spcPts val="0"/>
              </a:spcBef>
              <a:spcAft>
                <a:spcPts val="0"/>
              </a:spcAft>
              <a:buNone/>
            </a:pPr>
            <a:r>
              <a:rPr b="1" lang="en-US" sz="4800">
                <a:solidFill>
                  <a:srgbClr val="FF0000"/>
                </a:solidFill>
                <a:latin typeface="Gill Sans"/>
                <a:ea typeface="Gill Sans"/>
                <a:cs typeface="Gill Sans"/>
                <a:sym typeface="Gill Sans"/>
              </a:rPr>
              <a:t>See you!!!!</a:t>
            </a:r>
            <a:endParaRPr/>
          </a:p>
        </p:txBody>
      </p:sp>
      <p:pic>
        <p:nvPicPr>
          <p:cNvPr descr="bookworm2" id="230" name="Google Shape;230;p20"/>
          <p:cNvPicPr preferRelativeResize="0"/>
          <p:nvPr/>
        </p:nvPicPr>
        <p:blipFill rotWithShape="1">
          <a:blip r:embed="rId4">
            <a:alphaModFix/>
          </a:blip>
          <a:srcRect b="0" l="0" r="0" t="0"/>
          <a:stretch/>
        </p:blipFill>
        <p:spPr>
          <a:xfrm>
            <a:off x="3200400" y="3581400"/>
            <a:ext cx="2400300" cy="2400300"/>
          </a:xfrm>
          <a:prstGeom prst="rect">
            <a:avLst/>
          </a:prstGeom>
          <a:noFill/>
          <a:ln>
            <a:noFill/>
          </a:ln>
        </p:spPr>
      </p:pic>
      <p:sp>
        <p:nvSpPr>
          <p:cNvPr id="231" name="Google Shape;231;p20"/>
          <p:cNvSpPr/>
          <p:nvPr/>
        </p:nvSpPr>
        <p:spPr>
          <a:xfrm>
            <a:off x="6172200" y="2362200"/>
            <a:ext cx="3886200" cy="1828800"/>
          </a:xfrm>
          <a:prstGeom prst="wedgeEllipseCallout">
            <a:avLst>
              <a:gd fmla="val -57476" name="adj1"/>
              <a:gd fmla="val 107500" name="adj2"/>
            </a:avLst>
          </a:prstGeom>
          <a:solidFill>
            <a:schemeClr val="accent4"/>
          </a:solidFill>
          <a:ln cap="flat" cmpd="sng" w="571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20"/>
          <p:cNvSpPr txBox="1"/>
          <p:nvPr/>
        </p:nvSpPr>
        <p:spPr>
          <a:xfrm>
            <a:off x="6477000" y="3048001"/>
            <a:ext cx="32766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F0000"/>
                </a:solidFill>
                <a:latin typeface="Bilbo"/>
                <a:ea typeface="Bilbo"/>
                <a:cs typeface="Bilbo"/>
                <a:sym typeface="Bilbo"/>
              </a:rPr>
              <a:t>Rajin belajar yah….</a:t>
            </a:r>
            <a:endParaRPr/>
          </a:p>
        </p:txBody>
      </p:sp>
      <p:sp>
        <p:nvSpPr>
          <p:cNvPr id="233" name="Google Shape;233;p20"/>
          <p:cNvSpPr txBox="1"/>
          <p:nvPr/>
        </p:nvSpPr>
        <p:spPr>
          <a:xfrm>
            <a:off x="2209800" y="5715000"/>
            <a:ext cx="81534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6600">
                <a:solidFill>
                  <a:srgbClr val="000000"/>
                </a:solidFill>
                <a:latin typeface="Baumans"/>
                <a:ea typeface="Baumans"/>
                <a:cs typeface="Baumans"/>
                <a:sym typeface="Baumans"/>
              </a:rPr>
              <a:t>Terimakasih ☺</a:t>
            </a:r>
            <a:endParaRPr sz="6600">
              <a:solidFill>
                <a:srgbClr val="000000"/>
              </a:solidFill>
              <a:latin typeface="Baumans"/>
              <a:ea typeface="Baumans"/>
              <a:cs typeface="Baumans"/>
              <a:sym typeface="Baumans"/>
            </a:endParaRPr>
          </a:p>
        </p:txBody>
      </p:sp>
    </p:spTree>
  </p:cSld>
  <p:clrMapOvr>
    <a:masterClrMapping/>
  </p:clrMapOvr>
  <p:transition spd="slow">
    <p:fade/>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2015-08-29T16:39:47Z</dcterms:created>
  <dc:creator>Agus Purnomo</dc:creator>
</cp:coreProperties>
</file>